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256" r:id="rId2"/>
    <p:sldId id="314" r:id="rId3"/>
    <p:sldId id="261" r:id="rId4"/>
    <p:sldId id="262" r:id="rId5"/>
    <p:sldId id="306" r:id="rId6"/>
    <p:sldId id="307" r:id="rId7"/>
    <p:sldId id="308" r:id="rId8"/>
    <p:sldId id="311" r:id="rId9"/>
    <p:sldId id="321" r:id="rId10"/>
    <p:sldId id="312" r:id="rId11"/>
    <p:sldId id="322" r:id="rId12"/>
    <p:sldId id="319" r:id="rId13"/>
    <p:sldId id="323" r:id="rId14"/>
    <p:sldId id="324" r:id="rId15"/>
    <p:sldId id="316" r:id="rId16"/>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05" autoAdjust="0"/>
    <p:restoredTop sz="93741" autoAdjust="0"/>
  </p:normalViewPr>
  <p:slideViewPr>
    <p:cSldViewPr snapToGrid="0" snapToObjects="1">
      <p:cViewPr varScale="1">
        <p:scale>
          <a:sx n="69" d="100"/>
          <a:sy n="69" d="100"/>
        </p:scale>
        <p:origin x="720" y="6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vl1pPr>
          </a:lstStyle>
          <a:p>
            <a:fld id="{D4B071A8-70F1-4130-A0A8-8B1731108236}" type="datetimeFigureOut">
              <a:rPr lang="en-US" smtClean="0"/>
              <a:t>11/30/2022</a:t>
            </a:fld>
            <a:endParaRPr lang="en-US"/>
          </a:p>
        </p:txBody>
      </p:sp>
      <p:sp>
        <p:nvSpPr>
          <p:cNvPr id="4" name="Footer Placeholder 3"/>
          <p:cNvSpPr>
            <a:spLocks noGrp="1"/>
          </p:cNvSpPr>
          <p:nvPr>
            <p:ph type="ftr" sz="quarter" idx="2"/>
          </p:nvPr>
        </p:nvSpPr>
        <p:spPr>
          <a:xfrm>
            <a:off x="0" y="9429750"/>
            <a:ext cx="2946400" cy="4984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8" y="9429750"/>
            <a:ext cx="2946400" cy="498475"/>
          </a:xfrm>
          <a:prstGeom prst="rect">
            <a:avLst/>
          </a:prstGeom>
        </p:spPr>
        <p:txBody>
          <a:bodyPr vert="horz" lIns="91440" tIns="45720" rIns="91440" bIns="45720" rtlCol="0" anchor="b"/>
          <a:lstStyle>
            <a:lvl1pPr algn="r">
              <a:defRPr sz="1200"/>
            </a:lvl1pPr>
          </a:lstStyle>
          <a:p>
            <a:fld id="{C5366953-BE61-4F36-8C93-361800E9B50B}" type="slidenum">
              <a:rPr lang="en-US" smtClean="0"/>
              <a:t>‹#›</a:t>
            </a:fld>
            <a:endParaRPr lang="en-US"/>
          </a:p>
        </p:txBody>
      </p:sp>
    </p:spTree>
    <p:extLst>
      <p:ext uri="{BB962C8B-B14F-4D97-AF65-F5344CB8AC3E}">
        <p14:creationId xmlns:p14="http://schemas.microsoft.com/office/powerpoint/2010/main" val="42605147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315685D7-C75D-4C7E-BEA4-34EC4FCA51E8}" type="datetimeFigureOut">
              <a:rPr lang="en-US" smtClean="0"/>
              <a:t>11/30/2022</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A44FC163-2484-49E6-8408-2376571BE111}" type="slidenum">
              <a:rPr lang="en-US" smtClean="0"/>
              <a:t>‹#›</a:t>
            </a:fld>
            <a:endParaRPr lang="en-US"/>
          </a:p>
        </p:txBody>
      </p:sp>
    </p:spTree>
    <p:extLst>
      <p:ext uri="{BB962C8B-B14F-4D97-AF65-F5344CB8AC3E}">
        <p14:creationId xmlns:p14="http://schemas.microsoft.com/office/powerpoint/2010/main" val="2762805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4FC163-2484-49E6-8408-2376571BE111}" type="slidenum">
              <a:rPr lang="en-US" smtClean="0"/>
              <a:t>4</a:t>
            </a:fld>
            <a:endParaRPr lang="en-US"/>
          </a:p>
        </p:txBody>
      </p:sp>
    </p:spTree>
    <p:extLst>
      <p:ext uri="{BB962C8B-B14F-4D97-AF65-F5344CB8AC3E}">
        <p14:creationId xmlns:p14="http://schemas.microsoft.com/office/powerpoint/2010/main" val="3177797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4FC163-2484-49E6-8408-2376571BE111}" type="slidenum">
              <a:rPr lang="en-US" smtClean="0"/>
              <a:t>5</a:t>
            </a:fld>
            <a:endParaRPr lang="en-US"/>
          </a:p>
        </p:txBody>
      </p:sp>
    </p:spTree>
    <p:extLst>
      <p:ext uri="{BB962C8B-B14F-4D97-AF65-F5344CB8AC3E}">
        <p14:creationId xmlns:p14="http://schemas.microsoft.com/office/powerpoint/2010/main" val="433917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4FC163-2484-49E6-8408-2376571BE111}" type="slidenum">
              <a:rPr lang="en-US" smtClean="0"/>
              <a:t>6</a:t>
            </a:fld>
            <a:endParaRPr lang="en-US"/>
          </a:p>
        </p:txBody>
      </p:sp>
    </p:spTree>
    <p:extLst>
      <p:ext uri="{BB962C8B-B14F-4D97-AF65-F5344CB8AC3E}">
        <p14:creationId xmlns:p14="http://schemas.microsoft.com/office/powerpoint/2010/main" val="3419109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4FC163-2484-49E6-8408-2376571BE111}" type="slidenum">
              <a:rPr lang="en-US" smtClean="0"/>
              <a:t>7</a:t>
            </a:fld>
            <a:endParaRPr lang="en-US"/>
          </a:p>
        </p:txBody>
      </p:sp>
    </p:spTree>
    <p:extLst>
      <p:ext uri="{BB962C8B-B14F-4D97-AF65-F5344CB8AC3E}">
        <p14:creationId xmlns:p14="http://schemas.microsoft.com/office/powerpoint/2010/main" val="901401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4FC163-2484-49E6-8408-2376571BE111}" type="slidenum">
              <a:rPr lang="en-US" smtClean="0"/>
              <a:t>13</a:t>
            </a:fld>
            <a:endParaRPr lang="en-US"/>
          </a:p>
        </p:txBody>
      </p:sp>
    </p:spTree>
    <p:extLst>
      <p:ext uri="{BB962C8B-B14F-4D97-AF65-F5344CB8AC3E}">
        <p14:creationId xmlns:p14="http://schemas.microsoft.com/office/powerpoint/2010/main" val="2451051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4FC163-2484-49E6-8408-2376571BE111}" type="slidenum">
              <a:rPr lang="en-US" smtClean="0"/>
              <a:t>14</a:t>
            </a:fld>
            <a:endParaRPr lang="en-US"/>
          </a:p>
        </p:txBody>
      </p:sp>
    </p:spTree>
    <p:extLst>
      <p:ext uri="{BB962C8B-B14F-4D97-AF65-F5344CB8AC3E}">
        <p14:creationId xmlns:p14="http://schemas.microsoft.com/office/powerpoint/2010/main" val="1259730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B57CEB-D7FB-C141-9CDF-F929550060E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FBD645FB-CD48-7E46-A754-053B564AA1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FE47A842-C6D7-2849-9805-72F8582D41CE}"/>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5" name="Footer Placeholder 4">
            <a:extLst>
              <a:ext uri="{FF2B5EF4-FFF2-40B4-BE49-F238E27FC236}">
                <a16:creationId xmlns:a16="http://schemas.microsoft.com/office/drawing/2014/main" id="{4D48221F-7101-754A-B34D-BA83EEA2C5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9BE0F66-AD4E-7349-B100-3C872B554DFB}"/>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3615294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CEF7F6-84E0-3C47-9EAA-2A36695352CC}"/>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6DE4741C-5075-2E40-A315-9706838962E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B929D4C1-291C-F345-8745-5EB48E117B7D}"/>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5" name="Footer Placeholder 4">
            <a:extLst>
              <a:ext uri="{FF2B5EF4-FFF2-40B4-BE49-F238E27FC236}">
                <a16:creationId xmlns:a16="http://schemas.microsoft.com/office/drawing/2014/main" id="{00A9C207-969B-5C4E-AFAA-8BCA3984F51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350055F-3749-C346-9A7C-617084C3C570}"/>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4048177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4347B9-3F03-1243-9C25-212310C9BF6C}"/>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AB272115-091C-0F46-ACAE-A252D514DCA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DB6BAB8-CFBE-8D45-BAE3-078485BB659B}"/>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5" name="Footer Placeholder 4">
            <a:extLst>
              <a:ext uri="{FF2B5EF4-FFF2-40B4-BE49-F238E27FC236}">
                <a16:creationId xmlns:a16="http://schemas.microsoft.com/office/drawing/2014/main" id="{50D25FCD-9864-D249-832A-BE3A3C4FFCC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E243F6-FA95-DF49-8658-0B9296E56A9D}"/>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600745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47564-CEC6-4E4E-9B0B-1DB24F2E3E2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3DEB3EA3-9EEA-3447-9E36-8B581DECE2B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04C1430-7581-C44A-8FD8-C5EEFB882F1B}"/>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5" name="Footer Placeholder 4">
            <a:extLst>
              <a:ext uri="{FF2B5EF4-FFF2-40B4-BE49-F238E27FC236}">
                <a16:creationId xmlns:a16="http://schemas.microsoft.com/office/drawing/2014/main" id="{74D8421F-1DF5-C649-A27D-E1EDE7809A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9EDE711-4C31-7E4A-945A-CCA214CDEF94}"/>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434314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58D39-2922-F447-A8F7-20B780A69DC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155AA579-4A52-B745-A89D-5A3AA695310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4B4AFF2-3AD2-C44C-B44F-EDBEB13212E6}"/>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5" name="Footer Placeholder 4">
            <a:extLst>
              <a:ext uri="{FF2B5EF4-FFF2-40B4-BE49-F238E27FC236}">
                <a16:creationId xmlns:a16="http://schemas.microsoft.com/office/drawing/2014/main" id="{C371D4EE-90CF-C54E-A544-94FE6EBD79A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B6D5AC-C04F-A243-8049-9A5D92C6ADB9}"/>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3789783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3CF7A-82AE-DD41-BCE2-CDBB6E6BEEFA}"/>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C9B6C534-3773-584A-868E-5B8C6CAC27D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C7F00C3C-1EA9-7046-B2CE-8575373B624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40FF085E-FFE1-D148-AD77-B8BBF4DBE500}"/>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6" name="Footer Placeholder 5">
            <a:extLst>
              <a:ext uri="{FF2B5EF4-FFF2-40B4-BE49-F238E27FC236}">
                <a16:creationId xmlns:a16="http://schemas.microsoft.com/office/drawing/2014/main" id="{5F3C0832-E62B-E349-9BDC-DDD4184519B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0644809-CEE5-CD46-8CFB-7E26435BBFEA}"/>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1334870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A82A2-B77D-3F44-915E-E41E524B30E0}"/>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2DEE3D73-E29B-7E44-89C8-E592A019C0D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B5FC5B1-A413-954F-B4F6-69702FC1DF9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75CD5C13-1F90-E04B-BF0E-604D90A8AB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3ABB2BA-E94A-4445-8D89-6853DCE0D63D}"/>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BFD8A7D0-FA2A-E749-899E-C2B38DB6FFBD}"/>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8" name="Footer Placeholder 7">
            <a:extLst>
              <a:ext uri="{FF2B5EF4-FFF2-40B4-BE49-F238E27FC236}">
                <a16:creationId xmlns:a16="http://schemas.microsoft.com/office/drawing/2014/main" id="{D6FD2863-3825-BB47-BA4D-ADB17D181EF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09B215EA-1E02-6144-BAB1-EF92C0555C42}"/>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2930608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96EC9-7E6D-F94F-927F-7376458CC6EC}"/>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F725E611-6DA1-AC43-9A4E-711EFE2D071E}"/>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4" name="Footer Placeholder 3">
            <a:extLst>
              <a:ext uri="{FF2B5EF4-FFF2-40B4-BE49-F238E27FC236}">
                <a16:creationId xmlns:a16="http://schemas.microsoft.com/office/drawing/2014/main" id="{DABF042C-94F6-1D43-ABF7-27C6141AE96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D0376E2-83D1-6544-AE53-AFF4F3EB5482}"/>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2737079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F08AFF6-2960-E74C-B885-87A1D5AD6112}"/>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3" name="Footer Placeholder 2">
            <a:extLst>
              <a:ext uri="{FF2B5EF4-FFF2-40B4-BE49-F238E27FC236}">
                <a16:creationId xmlns:a16="http://schemas.microsoft.com/office/drawing/2014/main" id="{BAEDB200-9467-A848-83DB-4137590FC07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A7C3DC1-AF8E-4143-8BCE-FB01004C0C87}"/>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3508982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2D3C3-D774-F745-A7FF-E11982B071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68C2AA8D-B10B-B943-9671-7FFA4368B9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C751933C-A041-9F47-BDCC-D0DAAE8F0E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2E2F4D4-AF20-E94C-8F80-EFA71F9FE696}"/>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6" name="Footer Placeholder 5">
            <a:extLst>
              <a:ext uri="{FF2B5EF4-FFF2-40B4-BE49-F238E27FC236}">
                <a16:creationId xmlns:a16="http://schemas.microsoft.com/office/drawing/2014/main" id="{909B9AA9-55E5-6049-AC7D-8FCAB6F9C9D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D03F0C-EBF4-EB41-84D9-8745B31E9005}"/>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2970190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D405B-EAE7-3B45-96C9-28806FB3F43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B4332C82-A9E5-9B48-9179-3FDB3ED6F4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8930425-40E3-924E-B797-53DF054333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DA19178-B15E-0A40-BBB9-F4C70B2BB945}"/>
              </a:ext>
            </a:extLst>
          </p:cNvPr>
          <p:cNvSpPr>
            <a:spLocks noGrp="1"/>
          </p:cNvSpPr>
          <p:nvPr>
            <p:ph type="dt" sz="half" idx="10"/>
          </p:nvPr>
        </p:nvSpPr>
        <p:spPr/>
        <p:txBody>
          <a:bodyPr/>
          <a:lstStyle/>
          <a:p>
            <a:fld id="{C66D8E2E-3E8C-D347-B00B-5B7C8652BEAF}" type="datetimeFigureOut">
              <a:rPr lang="en-GB" smtClean="0"/>
              <a:t>30/11/2022</a:t>
            </a:fld>
            <a:endParaRPr lang="en-GB"/>
          </a:p>
        </p:txBody>
      </p:sp>
      <p:sp>
        <p:nvSpPr>
          <p:cNvPr id="6" name="Footer Placeholder 5">
            <a:extLst>
              <a:ext uri="{FF2B5EF4-FFF2-40B4-BE49-F238E27FC236}">
                <a16:creationId xmlns:a16="http://schemas.microsoft.com/office/drawing/2014/main" id="{D714A2E0-9CC0-C94D-8E3E-CF51E094CC8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CE0C251-E783-944D-B5C8-1500B448809D}"/>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42574354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8AF60A8-B333-3C42-BE0E-B0E675C4BA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ADB4DC10-6D60-A045-A172-0EA4821E4A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CE8E6A7-40B3-4E43-A1CE-B4C08782B4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6D8E2E-3E8C-D347-B00B-5B7C8652BEAF}" type="datetimeFigureOut">
              <a:rPr lang="en-GB" smtClean="0"/>
              <a:t>30/11/2022</a:t>
            </a:fld>
            <a:endParaRPr lang="en-GB"/>
          </a:p>
        </p:txBody>
      </p:sp>
      <p:sp>
        <p:nvSpPr>
          <p:cNvPr id="5" name="Footer Placeholder 4">
            <a:extLst>
              <a:ext uri="{FF2B5EF4-FFF2-40B4-BE49-F238E27FC236}">
                <a16:creationId xmlns:a16="http://schemas.microsoft.com/office/drawing/2014/main" id="{8252213A-DCF1-484B-91E9-671E2FA965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10F954A-E19F-514F-B901-9E5F603B27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9FB8C9-4339-E841-8DAD-BAA712C53861}" type="slidenum">
              <a:rPr lang="en-GB" smtClean="0"/>
              <a:t>‹#›</a:t>
            </a:fld>
            <a:endParaRPr lang="en-GB"/>
          </a:p>
        </p:txBody>
      </p:sp>
    </p:spTree>
    <p:extLst>
      <p:ext uri="{BB962C8B-B14F-4D97-AF65-F5344CB8AC3E}">
        <p14:creationId xmlns:p14="http://schemas.microsoft.com/office/powerpoint/2010/main" val="34783866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thuvienphapluat.vn/van-ban/lao-dong-tien-luong/nghi-dinh-18-2014-nd-cp-che-do-nhuan-but-trong-linh-vuc-bao-chi-xuat-ban-223342.aspx"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thuvienphapluat.vn/van-ban/lao-dong-tien-luong/nghi-dinh-21-2015-nd-cp-nhuan-but-thu-lao-tac-pham-dien-anh-my-thuat-nhiep-anh-san-khau-266549.aspx"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thuvienphapluat.vn/van-ban/bo-may-hanh-chinh/thong-tu-40-2017-tt-btc-cong-tac-phi-chi-hoi-nghi-doi-voi-co-quan-nha-nuoc-su-nghiep-cong-lap-327960.aspx"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thuvienphapluat.vn/van-ban/tai-chinh-nha-nuoc/thong-tu-lien-tich-55-2015-ttlt-btc-bkhcn-dinh-muc-du-toan-kinh-phi-khoa-hoc-cong-nghe-273180.aspx" TargetMode="External"/><Relationship Id="rId5" Type="http://schemas.openxmlformats.org/officeDocument/2006/relationships/hyperlink" Target="https://thuvienphapluat.vn/van-ban/bo-may-hanh-chinh/thong-tu-102-2012-tt-btc-che-do-cong-tac-phi-cho-can-bo-cong-chuc-141561.aspx" TargetMode="External"/><Relationship Id="rId4" Type="http://schemas.openxmlformats.org/officeDocument/2006/relationships/hyperlink" Target="https://thuvienphapluat.vn/van-ban/tai-chinh-nha-nuoc/thong-tu-71-2018-tt-btc-che-do-tiep-khach-nuoc-ngoai-vao-lam-viec-tai-viet-nam-366795.aspx"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3EAF276-8E81-8E45-A41D-9C8B09CF64FD}"/>
              </a:ext>
            </a:extLst>
          </p:cNvPr>
          <p:cNvSpPr>
            <a:spLocks noGrp="1"/>
          </p:cNvSpPr>
          <p:nvPr>
            <p:ph type="subTitle" idx="1"/>
          </p:nvPr>
        </p:nvSpPr>
        <p:spPr>
          <a:xfrm>
            <a:off x="4103609" y="5058709"/>
            <a:ext cx="4397770" cy="484032"/>
          </a:xfrm>
          <a:ln>
            <a:solidFill>
              <a:schemeClr val="accent1"/>
            </a:solidFill>
          </a:ln>
        </p:spPr>
        <p:txBody>
          <a:bodyPr>
            <a:normAutofit fontScale="85000" lnSpcReduction="10000"/>
          </a:bodyPr>
          <a:lstStyle/>
          <a:p>
            <a:r>
              <a:rPr lang="en-GB" b="1" dirty="0" err="1">
                <a:latin typeface="Times New Roman" panose="02020603050405020304" pitchFamily="18" charset="0"/>
                <a:cs typeface="Times New Roman" panose="02020603050405020304" pitchFamily="18" charset="0"/>
              </a:rPr>
              <a:t>Hà</a:t>
            </a:r>
            <a:r>
              <a:rPr lang="en-GB" b="1" dirty="0">
                <a:latin typeface="Times New Roman" panose="02020603050405020304" pitchFamily="18" charset="0"/>
                <a:cs typeface="Times New Roman" panose="02020603050405020304" pitchFamily="18" charset="0"/>
              </a:rPr>
              <a:t> </a:t>
            </a:r>
            <a:r>
              <a:rPr lang="en-GB" b="1" dirty="0" err="1">
                <a:latin typeface="Times New Roman" panose="02020603050405020304" pitchFamily="18" charset="0"/>
                <a:cs typeface="Times New Roman" panose="02020603050405020304" pitchFamily="18" charset="0"/>
              </a:rPr>
              <a:t>Nội</a:t>
            </a:r>
            <a:r>
              <a:rPr lang="en-GB" b="1" dirty="0">
                <a:latin typeface="Times New Roman" panose="02020603050405020304" pitchFamily="18" charset="0"/>
                <a:cs typeface="Times New Roman" panose="02020603050405020304" pitchFamily="18" charset="0"/>
              </a:rPr>
              <a:t>, </a:t>
            </a:r>
            <a:r>
              <a:rPr lang="en-GB" b="1" dirty="0" err="1">
                <a:latin typeface="Times New Roman" panose="02020603050405020304" pitchFamily="18" charset="0"/>
                <a:cs typeface="Times New Roman" panose="02020603050405020304" pitchFamily="18" charset="0"/>
              </a:rPr>
              <a:t>ngày</a:t>
            </a:r>
            <a:r>
              <a:rPr lang="en-GB" b="1" dirty="0">
                <a:latin typeface="Times New Roman" panose="02020603050405020304" pitchFamily="18" charset="0"/>
                <a:cs typeface="Times New Roman" panose="02020603050405020304" pitchFamily="18" charset="0"/>
              </a:rPr>
              <a:t> 01 </a:t>
            </a:r>
            <a:r>
              <a:rPr lang="en-GB" b="1" dirty="0" err="1">
                <a:latin typeface="Times New Roman" panose="02020603050405020304" pitchFamily="18" charset="0"/>
                <a:cs typeface="Times New Roman" panose="02020603050405020304" pitchFamily="18" charset="0"/>
              </a:rPr>
              <a:t>tháng</a:t>
            </a:r>
            <a:r>
              <a:rPr lang="en-GB" b="1" dirty="0">
                <a:latin typeface="Times New Roman" panose="02020603050405020304" pitchFamily="18" charset="0"/>
                <a:cs typeface="Times New Roman" panose="02020603050405020304" pitchFamily="18" charset="0"/>
              </a:rPr>
              <a:t> 12 </a:t>
            </a:r>
            <a:r>
              <a:rPr lang="en-GB" b="1" dirty="0" err="1">
                <a:latin typeface="Times New Roman" panose="02020603050405020304" pitchFamily="18" charset="0"/>
                <a:cs typeface="Times New Roman" panose="02020603050405020304" pitchFamily="18" charset="0"/>
              </a:rPr>
              <a:t>năm</a:t>
            </a:r>
            <a:r>
              <a:rPr lang="en-GB" b="1" dirty="0">
                <a:latin typeface="Times New Roman" panose="02020603050405020304" pitchFamily="18" charset="0"/>
                <a:cs typeface="Times New Roman" panose="02020603050405020304" pitchFamily="18" charset="0"/>
              </a:rPr>
              <a:t> 2022</a:t>
            </a:r>
          </a:p>
        </p:txBody>
      </p:sp>
      <p:pic>
        <p:nvPicPr>
          <p:cNvPr id="4" name="Picture 2">
            <a:extLst>
              <a:ext uri="{FF2B5EF4-FFF2-40B4-BE49-F238E27FC236}">
                <a16:creationId xmlns:a16="http://schemas.microsoft.com/office/drawing/2014/main" id="{7CC9D9A1-068C-2E4D-B32E-E9C5CD4C238C}"/>
              </a:ext>
              <a:ext uri="{C183D7F6-B498-43B3-948B-1728B52AA6E4}">
                <adec:decorative xmlns=""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451" y="0"/>
            <a:ext cx="12191549" cy="1631778"/>
          </a:xfrm>
          <a:prstGeom prst="rect">
            <a:avLst/>
          </a:prstGeom>
          <a:solidFill>
            <a:schemeClr val="accent4">
              <a:lumMod val="20000"/>
              <a:lumOff val="80000"/>
            </a:schemeClr>
          </a:solidFill>
          <a:ln w="9525">
            <a:noFill/>
            <a:miter lim="800000"/>
            <a:headEnd/>
            <a:tailEnd/>
          </a:ln>
        </p:spPr>
      </p:pic>
      <p:sp>
        <p:nvSpPr>
          <p:cNvPr id="5" name="Rectangle 4">
            <a:extLst>
              <a:ext uri="{FF2B5EF4-FFF2-40B4-BE49-F238E27FC236}">
                <a16:creationId xmlns:a16="http://schemas.microsoft.com/office/drawing/2014/main" id="{0F26D911-421B-CA45-80F2-8BB0AB56048E}"/>
              </a:ext>
            </a:extLst>
          </p:cNvPr>
          <p:cNvSpPr/>
          <p:nvPr/>
        </p:nvSpPr>
        <p:spPr>
          <a:xfrm>
            <a:off x="1961635" y="523501"/>
            <a:ext cx="8458199" cy="584775"/>
          </a:xfrm>
          <a:prstGeom prst="rect">
            <a:avLst/>
          </a:prstGeom>
          <a:ln>
            <a:noFill/>
          </a:ln>
        </p:spPr>
        <p:txBody>
          <a:bodyPr wrap="square">
            <a:spAutoFit/>
          </a:bodyPr>
          <a:lstStyle/>
          <a:p>
            <a:pPr algn="ctr">
              <a:defRPr/>
            </a:pPr>
            <a:r>
              <a:rPr lang="en-US" sz="3200" b="1" spc="300" dirty="0">
                <a:ln w="11430" cmpd="sng">
                  <a:solidFill>
                    <a:srgbClr val="5B9BD5">
                      <a:tint val="10000"/>
                    </a:srgbClr>
                  </a:solidFill>
                  <a:prstDash val="solid"/>
                  <a:miter lim="800000"/>
                </a:ln>
                <a:solidFill>
                  <a:schemeClr val="bg1"/>
                </a:solidFill>
                <a:effectLst>
                  <a:glow rad="45500">
                    <a:srgbClr val="5B9BD5">
                      <a:satMod val="220000"/>
                      <a:alpha val="35000"/>
                    </a:srgbClr>
                  </a:glow>
                </a:effectLst>
                <a:latin typeface="Times New Roman" pitchFamily="18" charset="0"/>
                <a:cs typeface="Times New Roman" pitchFamily="18" charset="0"/>
              </a:rPr>
              <a:t>BỘ THÔNG TIN VÀ TRUYỀN THÔNG</a:t>
            </a:r>
          </a:p>
        </p:txBody>
      </p:sp>
      <p:sp>
        <p:nvSpPr>
          <p:cNvPr id="6" name="Title 9">
            <a:extLst>
              <a:ext uri="{FF2B5EF4-FFF2-40B4-BE49-F238E27FC236}">
                <a16:creationId xmlns:a16="http://schemas.microsoft.com/office/drawing/2014/main" id="{A50CA8F3-888D-E949-9C8B-1B40214C5527}"/>
              </a:ext>
            </a:extLst>
          </p:cNvPr>
          <p:cNvSpPr txBox="1">
            <a:spLocks/>
          </p:cNvSpPr>
          <p:nvPr/>
        </p:nvSpPr>
        <p:spPr>
          <a:xfrm>
            <a:off x="585111" y="2775097"/>
            <a:ext cx="11022227" cy="1923059"/>
          </a:xfrm>
          <a:prstGeom prst="rect">
            <a:avLst/>
          </a:prstGeom>
          <a:solidFill>
            <a:schemeClr val="accent4">
              <a:lumMod val="20000"/>
              <a:lumOff val="80000"/>
            </a:schemeClr>
          </a:solidFill>
          <a:ln>
            <a:solidFill>
              <a:schemeClr val="accent1"/>
            </a:solidFill>
          </a:ln>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endParaRPr lang="en-GB" sz="2800" b="1" dirty="0">
              <a:latin typeface="Times New Roman" panose="02020603050405020304" pitchFamily="18" charset="0"/>
              <a:cs typeface="Times New Roman" panose="02020603050405020304" pitchFamily="18" charset="0"/>
            </a:endParaRPr>
          </a:p>
          <a:p>
            <a:pPr>
              <a:lnSpc>
                <a:spcPct val="120000"/>
              </a:lnSpc>
            </a:pPr>
            <a:r>
              <a:rPr lang="en-GB" sz="2800" b="1" dirty="0">
                <a:latin typeface="Times New Roman" panose="02020603050405020304" pitchFamily="18" charset="0"/>
                <a:cs typeface="Times New Roman" panose="02020603050405020304" pitchFamily="18" charset="0"/>
              </a:rPr>
              <a:t>HƯỚNG DẪN </a:t>
            </a:r>
          </a:p>
          <a:p>
            <a:pPr algn="ctr">
              <a:lnSpc>
                <a:spcPct val="115000"/>
              </a:lnSpc>
              <a:spcAft>
                <a:spcPts val="800"/>
              </a:spcAft>
            </a:pPr>
            <a:r>
              <a:rPr lang="vi-VN" sz="2400" b="1" spc="-4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THỰC HIỆN </a:t>
            </a:r>
            <a:r>
              <a:rPr lang="en-US" sz="2400" b="1" spc="-4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NHIỆM VỤ THÔNG TIN ĐỐI NGOẠI VÙNG ĐỒNG </a:t>
            </a:r>
            <a:r>
              <a:rPr lang="en-US" sz="2400" b="1" spc="-4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BÀO </a:t>
            </a:r>
            <a:r>
              <a:rPr lang="en-US" sz="2400" b="1" spc="-4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DÂN </a:t>
            </a:r>
            <a:r>
              <a:rPr lang="en-US" sz="2400" b="1" spc="-4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TỘC THIỂU SỐ VÀ MIỀN NÚI </a:t>
            </a:r>
            <a:endParaRPr lang="en-US" sz="2400" b="1" spc="-4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pPr>
            <a:r>
              <a:rPr lang="en-US" sz="2400" i="1" spc="-4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400" i="1" spc="-4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i="1" spc="-4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spc="-4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400" i="1" spc="-4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spc="-4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400" i="1" spc="-4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4438/BTTTT-KHTC </a:t>
            </a:r>
            <a:r>
              <a:rPr lang="en-US" sz="2400" i="1" spc="-4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ngày</a:t>
            </a:r>
            <a:r>
              <a:rPr lang="en-US" sz="2400" i="1" spc="-4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27 </a:t>
            </a:r>
            <a:r>
              <a:rPr lang="en-US" sz="2400" i="1" spc="-4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tháng</a:t>
            </a:r>
            <a:r>
              <a:rPr lang="en-US" sz="2400" i="1" spc="-4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8 </a:t>
            </a:r>
            <a:r>
              <a:rPr lang="en-US" sz="2400" i="1" spc="-4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2400" i="1" spc="-4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2022 </a:t>
            </a:r>
            <a:r>
              <a:rPr lang="en-US" sz="2400" i="1" spc="-4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i="1" spc="-4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spc="-4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400" i="1" spc="-4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TTTT)</a:t>
            </a:r>
            <a:endParaRPr lang="vi-VN" sz="2400" b="1" spc="-40" dirty="0">
              <a:solidFill>
                <a:srgbClr val="000000"/>
              </a:solidFill>
              <a:ea typeface="Times New Roman" panose="02020603050405020304" pitchFamily="18" charset="0"/>
              <a:cs typeface="Times New Roman" panose="02020603050405020304" pitchFamily="18" charset="0"/>
            </a:endParaRPr>
          </a:p>
          <a:p>
            <a:pPr>
              <a:lnSpc>
                <a:spcPct val="115000"/>
              </a:lnSpc>
              <a:spcAft>
                <a:spcPts val="800"/>
              </a:spcAf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Subtitle 2">
            <a:extLst>
              <a:ext uri="{FF2B5EF4-FFF2-40B4-BE49-F238E27FC236}">
                <a16:creationId xmlns:a16="http://schemas.microsoft.com/office/drawing/2014/main" id="{83EAF276-8E81-8E45-A41D-9C8B09CF64FD}"/>
              </a:ext>
            </a:extLst>
          </p:cNvPr>
          <p:cNvSpPr txBox="1">
            <a:spLocks/>
          </p:cNvSpPr>
          <p:nvPr/>
        </p:nvSpPr>
        <p:spPr>
          <a:xfrm>
            <a:off x="7112693" y="5841475"/>
            <a:ext cx="4397770" cy="695740"/>
          </a:xfrm>
          <a:prstGeom prst="rect">
            <a:avLst/>
          </a:prstGeom>
          <a:ln>
            <a:solidFill>
              <a:schemeClr val="accent1"/>
            </a:solidFill>
          </a:ln>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err="1">
                <a:latin typeface="Times New Roman" panose="02020603050405020304" pitchFamily="18" charset="0"/>
                <a:cs typeface="Times New Roman" panose="02020603050405020304" pitchFamily="18" charset="0"/>
              </a:rPr>
              <a:t>Trình</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bày</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Vụ</a:t>
            </a:r>
            <a:r>
              <a:rPr lang="en-GB" dirty="0">
                <a:latin typeface="Times New Roman" panose="02020603050405020304" pitchFamily="18" charset="0"/>
                <a:cs typeface="Times New Roman" panose="02020603050405020304" pitchFamily="18" charset="0"/>
              </a:rPr>
              <a:t> </a:t>
            </a:r>
            <a:r>
              <a:rPr lang="en-GB" err="1">
                <a:latin typeface="Times New Roman" panose="02020603050405020304" pitchFamily="18" charset="0"/>
                <a:cs typeface="Times New Roman" panose="02020603050405020304" pitchFamily="18" charset="0"/>
              </a:rPr>
              <a:t>Kế</a:t>
            </a:r>
            <a:r>
              <a:rPr lang="en-GB">
                <a:latin typeface="Times New Roman" panose="02020603050405020304" pitchFamily="18" charset="0"/>
                <a:cs typeface="Times New Roman" panose="02020603050405020304" pitchFamily="18" charset="0"/>
              </a:rPr>
              <a:t> hoạch - </a:t>
            </a:r>
            <a:r>
              <a:rPr lang="en-GB" dirty="0" err="1">
                <a:latin typeface="Times New Roman" panose="02020603050405020304" pitchFamily="18" charset="0"/>
                <a:cs typeface="Times New Roman" panose="02020603050405020304" pitchFamily="18" charset="0"/>
              </a:rPr>
              <a:t>Tài</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chính</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Bộ</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Thông</a:t>
            </a:r>
            <a:r>
              <a:rPr lang="en-GB" dirty="0">
                <a:latin typeface="Times New Roman" panose="02020603050405020304" pitchFamily="18" charset="0"/>
                <a:cs typeface="Times New Roman" panose="02020603050405020304" pitchFamily="18" charset="0"/>
              </a:rPr>
              <a:t> tin </a:t>
            </a:r>
            <a:r>
              <a:rPr lang="en-GB" dirty="0" err="1">
                <a:latin typeface="Times New Roman" panose="02020603050405020304" pitchFamily="18" charset="0"/>
                <a:cs typeface="Times New Roman" panose="02020603050405020304" pitchFamily="18" charset="0"/>
              </a:rPr>
              <a:t>và</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Truyền</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thông</a:t>
            </a:r>
            <a:endParaRPr lang="en-GB"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63620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EAF13C38-AE58-C84E-837F-6B14DBAA2FDB}"/>
              </a:ext>
            </a:extLst>
          </p:cNvPr>
          <p:cNvSpPr>
            <a:spLocks noGrp="1"/>
          </p:cNvSpPr>
          <p:nvPr>
            <p:ph type="title"/>
          </p:nvPr>
        </p:nvSpPr>
        <p:spPr>
          <a:xfrm>
            <a:off x="3017338" y="1024445"/>
            <a:ext cx="5747967" cy="768485"/>
          </a:xfrm>
          <a:solidFill>
            <a:schemeClr val="accent4">
              <a:lumMod val="20000"/>
              <a:lumOff val="80000"/>
            </a:schemeClr>
          </a:solidFill>
        </p:spPr>
        <p:txBody>
          <a:bodyPr>
            <a:normAutofit/>
          </a:bodyPr>
          <a:lstStyle/>
          <a:p>
            <a:pPr algn="ctr"/>
            <a:r>
              <a:rPr lang="en-US" sz="2200" b="1" spc="-40" dirty="0" smtClean="0">
                <a:latin typeface="Times New Roman Bold" panose="02020803070505020304" pitchFamily="18" charset="0"/>
                <a:cs typeface="Times New Roman" panose="02020603050405020304" pitchFamily="18" charset="0"/>
              </a:rPr>
              <a:t>V. TỔ </a:t>
            </a:r>
            <a:r>
              <a:rPr lang="en-US" sz="2200" b="1" spc="-40" dirty="0">
                <a:latin typeface="Times New Roman Bold" panose="02020803070505020304" pitchFamily="18" charset="0"/>
                <a:cs typeface="Times New Roman" panose="02020603050405020304" pitchFamily="18" charset="0"/>
              </a:rPr>
              <a:t>CHỨC THỰC HIỆN</a:t>
            </a:r>
            <a:endParaRPr lang="en-GB" sz="2200" dirty="0"/>
          </a:p>
        </p:txBody>
      </p:sp>
      <p:grpSp>
        <p:nvGrpSpPr>
          <p:cNvPr id="17" name="Group 16">
            <a:extLst>
              <a:ext uri="{FF2B5EF4-FFF2-40B4-BE49-F238E27FC236}">
                <a16:creationId xmlns:a16="http://schemas.microsoft.com/office/drawing/2014/main" id="{21F342CE-E43E-60F0-CED5-67E6DCEC918C}"/>
              </a:ext>
            </a:extLst>
          </p:cNvPr>
          <p:cNvGrpSpPr/>
          <p:nvPr/>
        </p:nvGrpSpPr>
        <p:grpSpPr>
          <a:xfrm>
            <a:off x="1359427" y="2456161"/>
            <a:ext cx="4296700" cy="783986"/>
            <a:chOff x="3477" y="192190"/>
            <a:chExt cx="1520376" cy="954986"/>
          </a:xfrm>
          <a:solidFill>
            <a:schemeClr val="bg2"/>
          </a:solidFill>
        </p:grpSpPr>
        <p:sp>
          <p:nvSpPr>
            <p:cNvPr id="19" name="Rectangle: Rounded Corners 18">
              <a:extLst>
                <a:ext uri="{FF2B5EF4-FFF2-40B4-BE49-F238E27FC236}">
                  <a16:creationId xmlns:a16="http://schemas.microsoft.com/office/drawing/2014/main" id="{42000824-8396-201B-94C3-C995AC1B2D7C}"/>
                </a:ext>
              </a:extLst>
            </p:cNvPr>
            <p:cNvSpPr/>
            <p:nvPr/>
          </p:nvSpPr>
          <p:spPr>
            <a:xfrm>
              <a:off x="3477" y="192190"/>
              <a:ext cx="1520376" cy="954986"/>
            </a:xfrm>
            <a:prstGeom prst="roundRect">
              <a:avLst>
                <a:gd name="adj" fmla="val 10000"/>
              </a:avLst>
            </a:prstGeom>
            <a:grp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sp>
        <p:sp>
          <p:nvSpPr>
            <p:cNvPr id="20" name="Rectangle: Rounded Corners 4">
              <a:extLst>
                <a:ext uri="{FF2B5EF4-FFF2-40B4-BE49-F238E27FC236}">
                  <a16:creationId xmlns:a16="http://schemas.microsoft.com/office/drawing/2014/main" id="{9AB7226D-84DE-D3CE-116C-54EDFF8E2492}"/>
                </a:ext>
              </a:extLst>
            </p:cNvPr>
            <p:cNvSpPr txBox="1"/>
            <p:nvPr/>
          </p:nvSpPr>
          <p:spPr>
            <a:xfrm>
              <a:off x="31448" y="220162"/>
              <a:ext cx="1464434" cy="85612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2000" b="1" dirty="0" err="1">
                  <a:solidFill>
                    <a:schemeClr val="tx1"/>
                  </a:solidFill>
                  <a:effectLst/>
                  <a:latin typeface="Times New Roman" panose="02020603050405020304" pitchFamily="18" charset="0"/>
                  <a:ea typeface="Calibri" panose="020F0502020204030204" pitchFamily="34" charset="0"/>
                </a:rPr>
                <a:t>Các</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bộ</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cơ</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quan</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Trung</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ương</a:t>
              </a:r>
              <a:endParaRPr lang="en-GB" sz="2000" b="1" kern="1200" dirty="0">
                <a:solidFill>
                  <a:schemeClr val="tx1"/>
                </a:solidFill>
                <a:latin typeface="Times New Roman" panose="02020603050405020304" pitchFamily="18" charset="0"/>
                <a:cs typeface="Times New Roman" panose="02020603050405020304" pitchFamily="18" charset="0"/>
              </a:endParaRPr>
            </a:p>
          </p:txBody>
        </p:sp>
      </p:grpSp>
      <p:sp>
        <p:nvSpPr>
          <p:cNvPr id="23" name="Rectangle: Rounded Corners 4">
            <a:extLst>
              <a:ext uri="{FF2B5EF4-FFF2-40B4-BE49-F238E27FC236}">
                <a16:creationId xmlns:a16="http://schemas.microsoft.com/office/drawing/2014/main" id="{74324DFB-017A-6E35-E61C-9F40F154E0A6}"/>
              </a:ext>
            </a:extLst>
          </p:cNvPr>
          <p:cNvSpPr txBox="1"/>
          <p:nvPr/>
        </p:nvSpPr>
        <p:spPr>
          <a:xfrm>
            <a:off x="6443771" y="2404360"/>
            <a:ext cx="4643068" cy="815549"/>
          </a:xfrm>
          <a:prstGeom prst="rect">
            <a:avLst/>
          </a:prstGeom>
          <a:solidFill>
            <a:schemeClr val="bg2"/>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vi-VN" sz="2000" b="1" dirty="0">
                <a:solidFill>
                  <a:schemeClr val="tx1"/>
                </a:solidFill>
                <a:effectLst/>
                <a:latin typeface="Times New Roman" panose="02020603050405020304" pitchFamily="18" charset="0"/>
                <a:ea typeface="Calibri" panose="020F0502020204030204" pitchFamily="34" charset="0"/>
              </a:rPr>
              <a:t>Ủy ban nhân dân </a:t>
            </a:r>
            <a:r>
              <a:rPr lang="en-US" sz="2000" b="1" dirty="0" err="1">
                <a:solidFill>
                  <a:schemeClr val="tx1"/>
                </a:solidFill>
                <a:effectLst/>
                <a:latin typeface="Times New Roman" panose="02020603050405020304" pitchFamily="18" charset="0"/>
                <a:ea typeface="Calibri" panose="020F0502020204030204" pitchFamily="34" charset="0"/>
              </a:rPr>
              <a:t>cấp</a:t>
            </a:r>
            <a:r>
              <a:rPr lang="en-US" sz="2000" b="1" dirty="0">
                <a:solidFill>
                  <a:schemeClr val="tx1"/>
                </a:solidFill>
                <a:effectLst/>
                <a:latin typeface="Times New Roman" panose="02020603050405020304" pitchFamily="18" charset="0"/>
                <a:ea typeface="Calibri" panose="020F0502020204030204" pitchFamily="34" charset="0"/>
              </a:rPr>
              <a:t> </a:t>
            </a:r>
            <a:r>
              <a:rPr lang="en-US" sz="2000" b="1" dirty="0" err="1">
                <a:solidFill>
                  <a:schemeClr val="tx1"/>
                </a:solidFill>
                <a:effectLst/>
                <a:latin typeface="Times New Roman" panose="02020603050405020304" pitchFamily="18" charset="0"/>
                <a:ea typeface="Calibri" panose="020F0502020204030204" pitchFamily="34" charset="0"/>
              </a:rPr>
              <a:t>tỉnh</a:t>
            </a:r>
            <a:endParaRPr lang="en-GB" sz="2000" b="1" kern="1200" dirty="0">
              <a:solidFill>
                <a:schemeClr val="tx1"/>
              </a:solidFill>
              <a:latin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1FC9E65B-D09C-4EA2-5E71-FBD85E3FE8C6}"/>
              </a:ext>
            </a:extLst>
          </p:cNvPr>
          <p:cNvSpPr/>
          <p:nvPr/>
        </p:nvSpPr>
        <p:spPr>
          <a:xfrm>
            <a:off x="946198" y="3617854"/>
            <a:ext cx="4869811" cy="302749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indent="457200" algn="just">
              <a:lnSpc>
                <a:spcPct val="120000"/>
              </a:lnSpc>
              <a:spcBef>
                <a:spcPts val="600"/>
              </a:spcBef>
              <a:spcAft>
                <a:spcPts val="0"/>
              </a:spcAft>
            </a:pPr>
            <a:r>
              <a:rPr lang="vi-V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Bộ, cơ quan ngang Bộ được phân </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r>
              <a:rPr lang="vi-V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ổ kinh ph</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í</a:t>
            </a:r>
            <a:r>
              <a:rPr lang="vi-V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thực hiện nhiệm vụ của Tiểu dự án </a:t>
            </a:r>
            <a:r>
              <a:rPr lang="vi-VN"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10.1 </a:t>
            </a:r>
            <a:r>
              <a:rPr lang="en-US" sz="18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vi-VN" sz="18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heo </a:t>
            </a:r>
            <a:r>
              <a:rPr lang="vi-V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Phụ lục X ban hành kèm theo Quyết định số 39/2021/QĐ-TTg, (gồm Bộ TTTT, Ủy ban Dân tộc, Bộ Quốc phòng, Bộ Tư pháp): T</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hực</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hiện</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phân</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cơ</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quan</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đơn</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vị</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làm</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đầu</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mối</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phối</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hợp</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Bộ</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TTTT</a:t>
            </a:r>
            <a:r>
              <a:rPr lang="vi-V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trong qúa trình tham mưu công tác triển khai, quản lý thực hiện nhiệm vụ theo quy định.</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1" name="Rectangle 30">
            <a:extLst>
              <a:ext uri="{FF2B5EF4-FFF2-40B4-BE49-F238E27FC236}">
                <a16:creationId xmlns:a16="http://schemas.microsoft.com/office/drawing/2014/main" id="{49ABB4C0-914B-4CF2-AF77-4E6F2C51B89D}"/>
              </a:ext>
            </a:extLst>
          </p:cNvPr>
          <p:cNvSpPr/>
          <p:nvPr/>
        </p:nvSpPr>
        <p:spPr>
          <a:xfrm>
            <a:off x="6346477" y="3617854"/>
            <a:ext cx="4876726" cy="302749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dirty="0">
                <a:solidFill>
                  <a:schemeClr val="tx1"/>
                </a:solidFill>
                <a:latin typeface="Times New Roman" panose="02020603050405020304" pitchFamily="18" charset="0"/>
                <a:ea typeface="Calibri" panose="020F0502020204030204" pitchFamily="34" charset="0"/>
              </a:rPr>
              <a:t>-</a:t>
            </a:r>
            <a:r>
              <a:rPr lang="en-US" sz="1800" dirty="0">
                <a:solidFill>
                  <a:schemeClr val="tx1"/>
                </a:solidFill>
                <a:effectLst/>
                <a:latin typeface="Times New Roman" panose="02020603050405020304" pitchFamily="18" charset="0"/>
                <a:ea typeface="Calibri" panose="020F0502020204030204" pitchFamily="34" charset="0"/>
              </a:rPr>
              <a:t> </a:t>
            </a:r>
            <a:r>
              <a:rPr lang="vi-VN" sz="1800" dirty="0">
                <a:solidFill>
                  <a:srgbClr val="000000"/>
                </a:solidFill>
                <a:effectLst/>
                <a:latin typeface="Times New Roman" panose="02020603050405020304" pitchFamily="18" charset="0"/>
                <a:ea typeface="Calibri" panose="020F0502020204030204" pitchFamily="34" charset="0"/>
              </a:rPr>
              <a:t>C</a:t>
            </a:r>
            <a:r>
              <a:rPr lang="en-US" sz="1800" dirty="0" err="1">
                <a:solidFill>
                  <a:srgbClr val="000000"/>
                </a:solidFill>
                <a:effectLst/>
                <a:latin typeface="Times New Roman" panose="02020603050405020304" pitchFamily="18" charset="0"/>
                <a:ea typeface="Calibri" panose="020F0502020204030204" pitchFamily="34" charset="0"/>
              </a:rPr>
              <a:t>hỉ</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đạo</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giao</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Sở</a:t>
            </a:r>
            <a:r>
              <a:rPr lang="en-US" sz="1800" dirty="0">
                <a:solidFill>
                  <a:srgbClr val="000000"/>
                </a:solidFill>
                <a:effectLst/>
                <a:latin typeface="Times New Roman" panose="02020603050405020304" pitchFamily="18" charset="0"/>
                <a:ea typeface="Calibri" panose="020F0502020204030204" pitchFamily="34" charset="0"/>
              </a:rPr>
              <a:t> TTTT </a:t>
            </a:r>
            <a:r>
              <a:rPr lang="en-US" sz="1800" dirty="0" err="1">
                <a:solidFill>
                  <a:srgbClr val="000000"/>
                </a:solidFill>
                <a:effectLst/>
                <a:latin typeface="Times New Roman" panose="02020603050405020304" pitchFamily="18" charset="0"/>
                <a:ea typeface="Calibri" panose="020F0502020204030204" pitchFamily="34" charset="0"/>
              </a:rPr>
              <a:t>chủ</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trì</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phối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hợp</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với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cơ</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quan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tham</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mưu</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quản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lý</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nhà</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nước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về</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công</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tác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dân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tộc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cho</a:t>
            </a:r>
            <a:r>
              <a:rPr lang="en-US" sz="1800" dirty="0">
                <a:solidFill>
                  <a:srgbClr val="000000"/>
                </a:solidFill>
                <a:effectLst/>
                <a:latin typeface="Times New Roman" panose="02020603050405020304" pitchFamily="18" charset="0"/>
                <a:ea typeface="Calibri" panose="020F0502020204030204" pitchFamily="34" charset="0"/>
              </a:rPr>
              <a:t> UBND </a:t>
            </a:r>
            <a:r>
              <a:rPr lang="en-US" sz="1800" dirty="0" err="1">
                <a:solidFill>
                  <a:srgbClr val="000000"/>
                </a:solidFill>
                <a:effectLst/>
                <a:latin typeface="Times New Roman" panose="02020603050405020304" pitchFamily="18" charset="0"/>
                <a:ea typeface="Calibri" panose="020F0502020204030204" pitchFamily="34" charset="0"/>
              </a:rPr>
              <a:t>cấp</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tỉnh</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tổ</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chức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quản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lý</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thực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hiện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nhiệm</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vụ</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tại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địa</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phương</a:t>
            </a:r>
            <a:r>
              <a:rPr lang="vi-VN" sz="1800" dirty="0">
                <a:solidFill>
                  <a:srgbClr val="000000"/>
                </a:solidFill>
                <a:effectLst/>
                <a:latin typeface="Times New Roman" panose="02020603050405020304" pitchFamily="18" charset="0"/>
                <a:ea typeface="Calibri" panose="020F0502020204030204" pitchFamily="34" charset="0"/>
              </a:rPr>
              <a:t> theo quy định</a:t>
            </a:r>
            <a:r>
              <a:rPr lang="en-US" sz="1800" dirty="0">
                <a:solidFill>
                  <a:srgbClr val="000000"/>
                </a:solidFill>
                <a:effectLst/>
                <a:latin typeface="Times New Roman" panose="02020603050405020304" pitchFamily="18" charset="0"/>
                <a:ea typeface="Calibri" panose="020F0502020204030204" pitchFamily="34" charset="0"/>
              </a:rPr>
              <a:t>; </a:t>
            </a:r>
          </a:p>
          <a:p>
            <a:pPr algn="just"/>
            <a:r>
              <a:rPr lang="en-US" sz="1800" dirty="0">
                <a:solidFill>
                  <a:schemeClr val="tx1"/>
                </a:solidFill>
                <a:effectLst/>
                <a:latin typeface="Times New Roman" panose="02020603050405020304" pitchFamily="18" charset="0"/>
                <a:ea typeface="Calibri" panose="020F0502020204030204" pitchFamily="34" charset="0"/>
              </a:rPr>
              <a:t>- </a:t>
            </a:r>
            <a:r>
              <a:rPr lang="vi-VN" sz="1800" dirty="0">
                <a:solidFill>
                  <a:srgbClr val="000000"/>
                </a:solidFill>
                <a:effectLst/>
                <a:latin typeface="Times New Roman" panose="02020603050405020304" pitchFamily="18" charset="0"/>
                <a:ea typeface="Times New Roman" panose="02020603050405020304" pitchFamily="18" charset="0"/>
              </a:rPr>
              <a:t>B</a:t>
            </a:r>
            <a:r>
              <a:rPr lang="en-US" sz="1800" dirty="0">
                <a:solidFill>
                  <a:srgbClr val="000000"/>
                </a:solidFill>
                <a:effectLst/>
                <a:latin typeface="Times New Roman" panose="02020603050405020304" pitchFamily="18" charset="0"/>
                <a:ea typeface="Times New Roman" panose="02020603050405020304" pitchFamily="18" charset="0"/>
              </a:rPr>
              <a:t>ố </a:t>
            </a:r>
            <a:r>
              <a:rPr lang="en-US" sz="1800" dirty="0" err="1">
                <a:solidFill>
                  <a:srgbClr val="000000"/>
                </a:solidFill>
                <a:effectLst/>
                <a:latin typeface="Times New Roman" panose="02020603050405020304" pitchFamily="18" charset="0"/>
                <a:ea typeface="Times New Roman" panose="02020603050405020304" pitchFamily="18" charset="0"/>
              </a:rPr>
              <a:t>trí</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nguồn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kinh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phí</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đối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ứng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thực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hiện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lồng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ghép</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nhiệm</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vụ</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này</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của</a:t>
            </a:r>
            <a:r>
              <a:rPr lang="en-US" sz="1800" dirty="0">
                <a:solidFill>
                  <a:srgbClr val="000000"/>
                </a:solidFill>
                <a:effectLst/>
                <a:latin typeface="Times New Roman" panose="02020603050405020304" pitchFamily="18" charset="0"/>
                <a:ea typeface="Times New Roman" panose="02020603050405020304" pitchFamily="18" charset="0"/>
              </a:rPr>
              <a:t> C</a:t>
            </a:r>
            <a:r>
              <a:rPr lang="vi-VN" sz="1800" dirty="0">
                <a:solidFill>
                  <a:srgbClr val="000000"/>
                </a:solidFill>
                <a:effectLst/>
                <a:latin typeface="Times New Roman" panose="02020603050405020304" pitchFamily="18" charset="0"/>
                <a:ea typeface="Times New Roman" panose="02020603050405020304" pitchFamily="18" charset="0"/>
              </a:rPr>
              <a:t>hương trình </a:t>
            </a:r>
            <a:r>
              <a:rPr lang="en-US" sz="1800" dirty="0" err="1">
                <a:solidFill>
                  <a:srgbClr val="000000"/>
                </a:solidFill>
                <a:effectLst/>
                <a:latin typeface="Times New Roman" panose="02020603050405020304" pitchFamily="18" charset="0"/>
                <a:ea typeface="Times New Roman" panose="02020603050405020304" pitchFamily="18" charset="0"/>
              </a:rPr>
              <a:t>với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hoạt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động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khác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tránh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trùng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lặp</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với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thực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hiện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chương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trình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mục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tiêu</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quốc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gia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chương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trình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đề</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án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sử</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dụng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vốn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nhà</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nước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khác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đảm</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bảo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hiệu</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quả</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sử</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dụng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nguồn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lực</a:t>
            </a:r>
            <a:r>
              <a:rPr lang="en-US" sz="1800" dirty="0">
                <a:solidFill>
                  <a:srgbClr val="000000"/>
                </a:solidFill>
                <a:effectLst/>
                <a:latin typeface="Times New Roman" panose="02020603050405020304" pitchFamily="18" charset="0"/>
                <a:ea typeface="Times New Roman" panose="02020603050405020304" pitchFamily="18" charset="0"/>
              </a:rPr>
              <a:t>. </a:t>
            </a:r>
            <a:endParaRPr lang="en-US" sz="1800" dirty="0">
              <a:solidFill>
                <a:schemeClr val="tx1"/>
              </a:solidFill>
              <a:effectLst/>
              <a:latin typeface="Times New Roman" panose="02020603050405020304" pitchFamily="18" charset="0"/>
              <a:ea typeface="Calibri" panose="020F0502020204030204" pitchFamily="34" charset="0"/>
            </a:endParaRPr>
          </a:p>
        </p:txBody>
      </p:sp>
      <p:grpSp>
        <p:nvGrpSpPr>
          <p:cNvPr id="32" name="Group 31">
            <a:extLst>
              <a:ext uri="{FF2B5EF4-FFF2-40B4-BE49-F238E27FC236}">
                <a16:creationId xmlns:a16="http://schemas.microsoft.com/office/drawing/2014/main" id="{BF9E54F7-6E46-1AFF-3D4E-4E2B390F5855}"/>
              </a:ext>
            </a:extLst>
          </p:cNvPr>
          <p:cNvGrpSpPr/>
          <p:nvPr/>
        </p:nvGrpSpPr>
        <p:grpSpPr>
          <a:xfrm rot="5400000">
            <a:off x="3076829" y="3164000"/>
            <a:ext cx="336994" cy="455976"/>
            <a:chOff x="1821527" y="1583388"/>
            <a:chExt cx="350031" cy="409470"/>
          </a:xfrm>
          <a:solidFill>
            <a:schemeClr val="bg1"/>
          </a:solidFill>
        </p:grpSpPr>
        <p:sp>
          <p:nvSpPr>
            <p:cNvPr id="33" name="Arrow: Right 32">
              <a:extLst>
                <a:ext uri="{FF2B5EF4-FFF2-40B4-BE49-F238E27FC236}">
                  <a16:creationId xmlns:a16="http://schemas.microsoft.com/office/drawing/2014/main" id="{F97D530D-B7E3-0B44-BA2F-E2A187625A14}"/>
                </a:ext>
              </a:extLst>
            </p:cNvPr>
            <p:cNvSpPr/>
            <p:nvPr/>
          </p:nvSpPr>
          <p:spPr>
            <a:xfrm>
              <a:off x="1821527" y="1583388"/>
              <a:ext cx="350031" cy="409470"/>
            </a:xfrm>
            <a:prstGeom prst="rightArrow">
              <a:avLst>
                <a:gd name="adj1" fmla="val 60000"/>
                <a:gd name="adj2" fmla="val 50000"/>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4" name="Arrow: Right 4">
              <a:extLst>
                <a:ext uri="{FF2B5EF4-FFF2-40B4-BE49-F238E27FC236}">
                  <a16:creationId xmlns:a16="http://schemas.microsoft.com/office/drawing/2014/main" id="{2744C1CD-A644-2F0A-F0AF-3B084F70DE93}"/>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38" name="Group 37">
            <a:extLst>
              <a:ext uri="{FF2B5EF4-FFF2-40B4-BE49-F238E27FC236}">
                <a16:creationId xmlns:a16="http://schemas.microsoft.com/office/drawing/2014/main" id="{EFAB2C56-2E62-EE86-6388-47B8228BF6AB}"/>
              </a:ext>
            </a:extLst>
          </p:cNvPr>
          <p:cNvGrpSpPr/>
          <p:nvPr/>
        </p:nvGrpSpPr>
        <p:grpSpPr>
          <a:xfrm rot="5400000">
            <a:off x="8596808" y="3216053"/>
            <a:ext cx="336994" cy="455976"/>
            <a:chOff x="1821527" y="1583388"/>
            <a:chExt cx="350031" cy="409470"/>
          </a:xfrm>
          <a:solidFill>
            <a:schemeClr val="bg1"/>
          </a:solidFill>
        </p:grpSpPr>
        <p:sp>
          <p:nvSpPr>
            <p:cNvPr id="39" name="Arrow: Right 38">
              <a:extLst>
                <a:ext uri="{FF2B5EF4-FFF2-40B4-BE49-F238E27FC236}">
                  <a16:creationId xmlns:a16="http://schemas.microsoft.com/office/drawing/2014/main" id="{D757EF02-1EFC-B4DB-FEB8-F401E0A6EBB8}"/>
                </a:ext>
              </a:extLst>
            </p:cNvPr>
            <p:cNvSpPr/>
            <p:nvPr/>
          </p:nvSpPr>
          <p:spPr>
            <a:xfrm>
              <a:off x="1821527" y="1583388"/>
              <a:ext cx="350031" cy="409470"/>
            </a:xfrm>
            <a:prstGeom prst="rightArrow">
              <a:avLst>
                <a:gd name="adj1" fmla="val 60000"/>
                <a:gd name="adj2" fmla="val 50000"/>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0" name="Arrow: Right 4">
              <a:extLst>
                <a:ext uri="{FF2B5EF4-FFF2-40B4-BE49-F238E27FC236}">
                  <a16:creationId xmlns:a16="http://schemas.microsoft.com/office/drawing/2014/main" id="{48654155-69FA-6784-98AF-B28E26B5A1D5}"/>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1833823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3473" y="510363"/>
            <a:ext cx="8369595" cy="563525"/>
          </a:xfrm>
          <a:ln>
            <a:solidFill>
              <a:schemeClr val="accent1"/>
            </a:solidFill>
          </a:ln>
        </p:spPr>
        <p:txBody>
          <a:bodyPr>
            <a:normAutofit/>
          </a:bodyPr>
          <a:lstStyle/>
          <a:p>
            <a:r>
              <a:rPr lang="en-US" sz="2500" b="1" dirty="0" smtClean="0">
                <a:latin typeface="Times New Roman" panose="02020603050405020304" pitchFamily="18" charset="0"/>
                <a:cs typeface="Times New Roman" panose="02020603050405020304" pitchFamily="18" charset="0"/>
              </a:rPr>
              <a:t>QUẢN LÝ TÀI CHÍNH THỰC HIỆN (</a:t>
            </a:r>
            <a:r>
              <a:rPr lang="en-US" sz="2500" b="1" dirty="0" err="1">
                <a:latin typeface="Times New Roman" panose="02020603050405020304" pitchFamily="18" charset="0"/>
                <a:cs typeface="Times New Roman" panose="02020603050405020304" pitchFamily="18" charset="0"/>
              </a:rPr>
              <a:t>K</a:t>
            </a:r>
            <a:r>
              <a:rPr lang="en-US" sz="2500" b="1" dirty="0" err="1" smtClean="0">
                <a:latin typeface="Times New Roman" panose="02020603050405020304" pitchFamily="18" charset="0"/>
                <a:cs typeface="Times New Roman" panose="02020603050405020304" pitchFamily="18" charset="0"/>
              </a:rPr>
              <a:t>inh</a:t>
            </a:r>
            <a:r>
              <a:rPr lang="en-US" sz="2500" b="1" dirty="0" smtClean="0">
                <a:latin typeface="Times New Roman" panose="02020603050405020304" pitchFamily="18" charset="0"/>
                <a:cs typeface="Times New Roman" panose="02020603050405020304" pitchFamily="18" charset="0"/>
              </a:rPr>
              <a:t> </a:t>
            </a:r>
            <a:r>
              <a:rPr lang="en-US" sz="2500" b="1" dirty="0" err="1" smtClean="0">
                <a:latin typeface="Times New Roman" panose="02020603050405020304" pitchFamily="18" charset="0"/>
                <a:cs typeface="Times New Roman" panose="02020603050405020304" pitchFamily="18" charset="0"/>
              </a:rPr>
              <a:t>phí</a:t>
            </a:r>
            <a:r>
              <a:rPr lang="en-US" sz="2500" b="1" dirty="0" smtClean="0">
                <a:latin typeface="Times New Roman" panose="02020603050405020304" pitchFamily="18" charset="0"/>
                <a:cs typeface="Times New Roman" panose="02020603050405020304" pitchFamily="18" charset="0"/>
              </a:rPr>
              <a:t> </a:t>
            </a:r>
            <a:r>
              <a:rPr lang="en-US" sz="2500" b="1" dirty="0" err="1" smtClean="0">
                <a:latin typeface="Times New Roman" panose="02020603050405020304" pitchFamily="18" charset="0"/>
                <a:cs typeface="Times New Roman" panose="02020603050405020304" pitchFamily="18" charset="0"/>
              </a:rPr>
              <a:t>sự</a:t>
            </a:r>
            <a:r>
              <a:rPr lang="en-US" sz="2500" b="1" dirty="0" smtClean="0">
                <a:latin typeface="Times New Roman" panose="02020603050405020304" pitchFamily="18" charset="0"/>
                <a:cs typeface="Times New Roman" panose="02020603050405020304" pitchFamily="18" charset="0"/>
              </a:rPr>
              <a:t> </a:t>
            </a:r>
            <a:r>
              <a:rPr lang="en-US" sz="2500" b="1" dirty="0" err="1" smtClean="0">
                <a:latin typeface="Times New Roman" panose="02020603050405020304" pitchFamily="18" charset="0"/>
                <a:cs typeface="Times New Roman" panose="02020603050405020304" pitchFamily="18" charset="0"/>
              </a:rPr>
              <a:t>nghiệp</a:t>
            </a:r>
            <a:r>
              <a:rPr lang="en-US" sz="2500" b="1" dirty="0" smtClean="0">
                <a:latin typeface="Times New Roman" panose="02020603050405020304" pitchFamily="18" charset="0"/>
                <a:cs typeface="Times New Roman" panose="02020603050405020304" pitchFamily="18" charset="0"/>
              </a:rPr>
              <a:t>)</a:t>
            </a:r>
            <a:endParaRPr lang="en-US" sz="2500" b="1" dirty="0">
              <a:latin typeface="Times New Roman" panose="02020603050405020304" pitchFamily="18" charset="0"/>
              <a:cs typeface="Times New Roman" panose="02020603050405020304" pitchFamily="18" charset="0"/>
            </a:endParaRPr>
          </a:p>
        </p:txBody>
      </p:sp>
      <p:sp>
        <p:nvSpPr>
          <p:cNvPr id="4" name="TextBox 3"/>
          <p:cNvSpPr txBox="1"/>
          <p:nvPr/>
        </p:nvSpPr>
        <p:spPr>
          <a:xfrm>
            <a:off x="1265275" y="2664914"/>
            <a:ext cx="4072270" cy="430887"/>
          </a:xfrm>
          <a:prstGeom prst="rect">
            <a:avLst/>
          </a:prstGeom>
          <a:noFill/>
          <a:ln>
            <a:solidFill>
              <a:schemeClr val="accent1"/>
            </a:solidFill>
          </a:ln>
        </p:spPr>
        <p:txBody>
          <a:bodyPr wrap="square" rtlCol="0">
            <a:spAutoFit/>
          </a:bodyPr>
          <a:lstStyle/>
          <a:p>
            <a:r>
              <a:rPr lang="en-US" sz="2200" b="1" dirty="0" err="1" smtClean="0">
                <a:latin typeface="Times New Roman" panose="02020603050405020304" pitchFamily="18" charset="0"/>
                <a:cs typeface="Times New Roman" panose="02020603050405020304" pitchFamily="18" charset="0"/>
              </a:rPr>
              <a:t>Thông</a:t>
            </a:r>
            <a:r>
              <a:rPr lang="en-US" sz="2200" b="1" dirty="0" smtClean="0">
                <a:latin typeface="Times New Roman" panose="02020603050405020304" pitchFamily="18" charset="0"/>
                <a:cs typeface="Times New Roman" panose="02020603050405020304" pitchFamily="18" charset="0"/>
              </a:rPr>
              <a:t> </a:t>
            </a:r>
            <a:r>
              <a:rPr lang="en-US" sz="2200" b="1" dirty="0" err="1" smtClean="0">
                <a:latin typeface="Times New Roman" panose="02020603050405020304" pitchFamily="18" charset="0"/>
                <a:cs typeface="Times New Roman" panose="02020603050405020304" pitchFamily="18" charset="0"/>
              </a:rPr>
              <a:t>tư</a:t>
            </a:r>
            <a:r>
              <a:rPr lang="en-US" sz="2200" b="1" dirty="0" smtClean="0">
                <a:latin typeface="Times New Roman" panose="02020603050405020304" pitchFamily="18" charset="0"/>
                <a:cs typeface="Times New Roman" panose="02020603050405020304" pitchFamily="18" charset="0"/>
              </a:rPr>
              <a:t> </a:t>
            </a:r>
            <a:r>
              <a:rPr lang="en-US" sz="2200" b="1" dirty="0" err="1" smtClean="0">
                <a:latin typeface="Times New Roman" panose="02020603050405020304" pitchFamily="18" charset="0"/>
                <a:cs typeface="Times New Roman" panose="02020603050405020304" pitchFamily="18" charset="0"/>
              </a:rPr>
              <a:t>số</a:t>
            </a:r>
            <a:r>
              <a:rPr lang="en-US" sz="2200" b="1" dirty="0" smtClean="0">
                <a:latin typeface="Times New Roman" panose="02020603050405020304" pitchFamily="18" charset="0"/>
                <a:cs typeface="Times New Roman" panose="02020603050405020304" pitchFamily="18" charset="0"/>
              </a:rPr>
              <a:t> 15/2022/TT-BTC:</a:t>
            </a:r>
            <a:endParaRPr lang="en-US" sz="2200" b="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1265275" y="3581422"/>
            <a:ext cx="10122195" cy="2554545"/>
          </a:xfrm>
          <a:prstGeom prst="rect">
            <a:avLst/>
          </a:prstGeom>
          <a:noFill/>
          <a:ln>
            <a:solidFill>
              <a:schemeClr val="accent1"/>
            </a:solidFill>
          </a:ln>
        </p:spPr>
        <p:txBody>
          <a:bodyPr wrap="square" rtlCol="0">
            <a:spAutoFit/>
          </a:bodyPr>
          <a:lstStyle/>
          <a:p>
            <a:r>
              <a:rPr lang="vi-VN" sz="2000" b="1" dirty="0">
                <a:latin typeface="+mj-lt"/>
              </a:rPr>
              <a:t>Điều 53. Thông tin đối ngoại vùng đồng bào dân tộc thiểu số và miền núi</a:t>
            </a:r>
            <a:endParaRPr lang="vi-VN" sz="2000" dirty="0">
              <a:latin typeface="+mj-lt"/>
            </a:endParaRPr>
          </a:p>
          <a:p>
            <a:r>
              <a:rPr lang="vi-VN" sz="2000" dirty="0">
                <a:latin typeface="+mj-lt"/>
              </a:rPr>
              <a:t>1. Nội dung thực hiện</a:t>
            </a:r>
          </a:p>
          <a:p>
            <a:r>
              <a:rPr lang="vi-VN" sz="2000" dirty="0">
                <a:latin typeface="+mj-lt"/>
              </a:rPr>
              <a:t>a) Bồi dưỡng, tập huấn kiến thức, nghiệp vụ về thông tin đối ngoại;</a:t>
            </a:r>
          </a:p>
          <a:p>
            <a:r>
              <a:rPr lang="vi-VN" sz="2000" dirty="0">
                <a:latin typeface="+mj-lt"/>
              </a:rPr>
              <a:t>b) Xây dựng, sản xuất nội dung, phát hành, phát sóng các sản phẩm, dịch vụ thông tin đối ngoại và đối ngoại về công tác dân tộc;</a:t>
            </a:r>
          </a:p>
          <a:p>
            <a:r>
              <a:rPr lang="vi-VN" sz="2000" dirty="0">
                <a:latin typeface="+mj-lt"/>
              </a:rPr>
              <a:t>c) Hội nghị, hội thảo, chương trình, sự kiện, giao lưu quốc tế giới thiệu về đất nước Việt Nam và thành tựu phát triển kinh tế - xã hội vùng dân tộc thiểu số và miền núi trong nước và nước ngoài.</a:t>
            </a:r>
          </a:p>
          <a:p>
            <a:r>
              <a:rPr lang="vi-VN" sz="2000" dirty="0">
                <a:latin typeface="+mj-lt"/>
              </a:rPr>
              <a:t>2. Mức chi thực hiện theo quy định tại khoản 1, khoản 2, khoản 8 Điều 4 Thông tư này</a:t>
            </a:r>
            <a:r>
              <a:rPr lang="vi-VN" sz="2000" dirty="0" smtClean="0">
                <a:latin typeface="+mj-lt"/>
              </a:rPr>
              <a:t>.</a:t>
            </a:r>
            <a:endParaRPr lang="vi-VN" sz="2000" dirty="0">
              <a:latin typeface="+mj-lt"/>
            </a:endParaRPr>
          </a:p>
        </p:txBody>
      </p:sp>
      <p:sp>
        <p:nvSpPr>
          <p:cNvPr id="6" name="TextBox 5"/>
          <p:cNvSpPr txBox="1"/>
          <p:nvPr/>
        </p:nvSpPr>
        <p:spPr>
          <a:xfrm>
            <a:off x="1435396" y="1742818"/>
            <a:ext cx="3413053" cy="430887"/>
          </a:xfrm>
          <a:prstGeom prst="rect">
            <a:avLst/>
          </a:prstGeom>
          <a:solidFill>
            <a:schemeClr val="accent4">
              <a:lumMod val="20000"/>
              <a:lumOff val="80000"/>
            </a:schemeClr>
          </a:solidFill>
          <a:ln>
            <a:solidFill>
              <a:schemeClr val="accent1"/>
            </a:solidFill>
          </a:ln>
        </p:spPr>
        <p:txBody>
          <a:bodyPr wrap="square" rtlCol="0">
            <a:spAutoFit/>
          </a:bodyPr>
          <a:lstStyle/>
          <a:p>
            <a:r>
              <a:rPr lang="en-US" sz="2200" b="1" dirty="0" smtClean="0">
                <a:latin typeface="Times New Roman" panose="02020603050405020304" pitchFamily="18" charset="0"/>
                <a:cs typeface="Times New Roman" panose="02020603050405020304" pitchFamily="18" charset="0"/>
              </a:rPr>
              <a:t>CƠ QUAN THỰC HIỆN</a:t>
            </a:r>
            <a:endParaRPr lang="en-US" sz="2200" b="1" dirty="0">
              <a:latin typeface="Times New Roman" panose="02020603050405020304" pitchFamily="18" charset="0"/>
              <a:cs typeface="Times New Roman" panose="02020603050405020304" pitchFamily="18" charset="0"/>
            </a:endParaRPr>
          </a:p>
        </p:txBody>
      </p:sp>
      <p:sp>
        <p:nvSpPr>
          <p:cNvPr id="8" name="TextBox 7"/>
          <p:cNvSpPr txBox="1"/>
          <p:nvPr/>
        </p:nvSpPr>
        <p:spPr>
          <a:xfrm>
            <a:off x="5677784" y="1773595"/>
            <a:ext cx="6001597" cy="369332"/>
          </a:xfrm>
          <a:prstGeom prst="rect">
            <a:avLst/>
          </a:prstGeom>
          <a:noFill/>
          <a:ln>
            <a:solidFill>
              <a:schemeClr val="accent1"/>
            </a:solidFill>
          </a:ln>
        </p:spPr>
        <p:txBody>
          <a:bodyPr wrap="square" rtlCol="0">
            <a:spAutoFit/>
          </a:bodyPr>
          <a:lstStyle/>
          <a:p>
            <a:r>
              <a:rPr lang="en-US" dirty="0" smtClean="0">
                <a:latin typeface="Times New Roman" panose="02020603050405020304" pitchFamily="18" charset="0"/>
                <a:cs typeface="Times New Roman" panose="02020603050405020304" pitchFamily="18" charset="0"/>
              </a:rPr>
              <a:t>CƠ QUAN ĐƯỢC PHÂN BỔ KINH PHÍ THEO QUY ĐỊNH</a:t>
            </a:r>
            <a:r>
              <a:rPr lang="vi-VN"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9" name="Right Arrow 8"/>
          <p:cNvSpPr/>
          <p:nvPr/>
        </p:nvSpPr>
        <p:spPr>
          <a:xfrm>
            <a:off x="5178058" y="1773595"/>
            <a:ext cx="318975" cy="3693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23069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3471" y="361508"/>
            <a:ext cx="8369595" cy="510362"/>
          </a:xfrm>
          <a:ln>
            <a:solidFill>
              <a:schemeClr val="accent1"/>
            </a:solidFill>
          </a:ln>
        </p:spPr>
        <p:txBody>
          <a:bodyPr>
            <a:normAutofit/>
          </a:bodyPr>
          <a:lstStyle/>
          <a:p>
            <a:r>
              <a:rPr lang="en-US" sz="2500" b="1" dirty="0" smtClean="0">
                <a:latin typeface="Times New Roman" panose="02020603050405020304" pitchFamily="18" charset="0"/>
                <a:cs typeface="Times New Roman" panose="02020603050405020304" pitchFamily="18" charset="0"/>
              </a:rPr>
              <a:t>QUẢN LÝ TÀI CHÍNH THỰC HIỆN (</a:t>
            </a:r>
            <a:r>
              <a:rPr lang="en-US" sz="2500" b="1" dirty="0" err="1">
                <a:latin typeface="Times New Roman" panose="02020603050405020304" pitchFamily="18" charset="0"/>
                <a:cs typeface="Times New Roman" panose="02020603050405020304" pitchFamily="18" charset="0"/>
              </a:rPr>
              <a:t>K</a:t>
            </a:r>
            <a:r>
              <a:rPr lang="en-US" sz="2500" b="1" dirty="0" err="1" smtClean="0">
                <a:latin typeface="Times New Roman" panose="02020603050405020304" pitchFamily="18" charset="0"/>
                <a:cs typeface="Times New Roman" panose="02020603050405020304" pitchFamily="18" charset="0"/>
              </a:rPr>
              <a:t>inh</a:t>
            </a:r>
            <a:r>
              <a:rPr lang="en-US" sz="2500" b="1" dirty="0" smtClean="0">
                <a:latin typeface="Times New Roman" panose="02020603050405020304" pitchFamily="18" charset="0"/>
                <a:cs typeface="Times New Roman" panose="02020603050405020304" pitchFamily="18" charset="0"/>
              </a:rPr>
              <a:t> </a:t>
            </a:r>
            <a:r>
              <a:rPr lang="en-US" sz="2500" b="1" dirty="0" err="1" smtClean="0">
                <a:latin typeface="Times New Roman" panose="02020603050405020304" pitchFamily="18" charset="0"/>
                <a:cs typeface="Times New Roman" panose="02020603050405020304" pitchFamily="18" charset="0"/>
              </a:rPr>
              <a:t>phí</a:t>
            </a:r>
            <a:r>
              <a:rPr lang="en-US" sz="2500" b="1" dirty="0" smtClean="0">
                <a:latin typeface="Times New Roman" panose="02020603050405020304" pitchFamily="18" charset="0"/>
                <a:cs typeface="Times New Roman" panose="02020603050405020304" pitchFamily="18" charset="0"/>
              </a:rPr>
              <a:t> </a:t>
            </a:r>
            <a:r>
              <a:rPr lang="en-US" sz="2500" b="1" dirty="0" err="1" smtClean="0">
                <a:latin typeface="Times New Roman" panose="02020603050405020304" pitchFamily="18" charset="0"/>
                <a:cs typeface="Times New Roman" panose="02020603050405020304" pitchFamily="18" charset="0"/>
              </a:rPr>
              <a:t>sự</a:t>
            </a:r>
            <a:r>
              <a:rPr lang="en-US" sz="2500" b="1" dirty="0" smtClean="0">
                <a:latin typeface="Times New Roman" panose="02020603050405020304" pitchFamily="18" charset="0"/>
                <a:cs typeface="Times New Roman" panose="02020603050405020304" pitchFamily="18" charset="0"/>
              </a:rPr>
              <a:t> </a:t>
            </a:r>
            <a:r>
              <a:rPr lang="en-US" sz="2500" b="1" dirty="0" err="1" smtClean="0">
                <a:latin typeface="Times New Roman" panose="02020603050405020304" pitchFamily="18" charset="0"/>
                <a:cs typeface="Times New Roman" panose="02020603050405020304" pitchFamily="18" charset="0"/>
              </a:rPr>
              <a:t>nghiệp</a:t>
            </a:r>
            <a:r>
              <a:rPr lang="en-US" sz="2500" b="1" dirty="0" smtClean="0">
                <a:latin typeface="Times New Roman" panose="02020603050405020304" pitchFamily="18" charset="0"/>
                <a:cs typeface="Times New Roman" panose="02020603050405020304" pitchFamily="18" charset="0"/>
              </a:rPr>
              <a:t>)</a:t>
            </a:r>
            <a:endParaRPr lang="en-US" sz="2500" b="1" dirty="0">
              <a:latin typeface="Times New Roman" panose="02020603050405020304" pitchFamily="18" charset="0"/>
              <a:cs typeface="Times New Roman" panose="02020603050405020304" pitchFamily="18" charset="0"/>
            </a:endParaRPr>
          </a:p>
        </p:txBody>
      </p:sp>
      <p:sp>
        <p:nvSpPr>
          <p:cNvPr id="4" name="TextBox 3"/>
          <p:cNvSpPr txBox="1"/>
          <p:nvPr/>
        </p:nvSpPr>
        <p:spPr>
          <a:xfrm>
            <a:off x="3997843" y="922240"/>
            <a:ext cx="4072270" cy="430887"/>
          </a:xfrm>
          <a:prstGeom prst="rect">
            <a:avLst/>
          </a:prstGeom>
          <a:solidFill>
            <a:schemeClr val="accent1">
              <a:lumMod val="20000"/>
              <a:lumOff val="80000"/>
            </a:schemeClr>
          </a:solidFill>
        </p:spPr>
        <p:txBody>
          <a:bodyPr wrap="square" rtlCol="0">
            <a:spAutoFit/>
          </a:bodyPr>
          <a:lstStyle/>
          <a:p>
            <a:r>
              <a:rPr lang="en-US" sz="2200" b="1" dirty="0" err="1" smtClean="0">
                <a:latin typeface="Times New Roman" panose="02020603050405020304" pitchFamily="18" charset="0"/>
                <a:cs typeface="Times New Roman" panose="02020603050405020304" pitchFamily="18" charset="0"/>
              </a:rPr>
              <a:t>Thông</a:t>
            </a:r>
            <a:r>
              <a:rPr lang="en-US" sz="2200" b="1" dirty="0" smtClean="0">
                <a:latin typeface="Times New Roman" panose="02020603050405020304" pitchFamily="18" charset="0"/>
                <a:cs typeface="Times New Roman" panose="02020603050405020304" pitchFamily="18" charset="0"/>
              </a:rPr>
              <a:t> </a:t>
            </a:r>
            <a:r>
              <a:rPr lang="en-US" sz="2200" b="1" dirty="0" err="1" smtClean="0">
                <a:latin typeface="Times New Roman" panose="02020603050405020304" pitchFamily="18" charset="0"/>
                <a:cs typeface="Times New Roman" panose="02020603050405020304" pitchFamily="18" charset="0"/>
              </a:rPr>
              <a:t>tư</a:t>
            </a:r>
            <a:r>
              <a:rPr lang="en-US" sz="2200" b="1" dirty="0" smtClean="0">
                <a:latin typeface="Times New Roman" panose="02020603050405020304" pitchFamily="18" charset="0"/>
                <a:cs typeface="Times New Roman" panose="02020603050405020304" pitchFamily="18" charset="0"/>
              </a:rPr>
              <a:t> </a:t>
            </a:r>
            <a:r>
              <a:rPr lang="en-US" sz="2200" b="1" dirty="0" err="1" smtClean="0">
                <a:latin typeface="Times New Roman" panose="02020603050405020304" pitchFamily="18" charset="0"/>
                <a:cs typeface="Times New Roman" panose="02020603050405020304" pitchFamily="18" charset="0"/>
              </a:rPr>
              <a:t>số</a:t>
            </a:r>
            <a:r>
              <a:rPr lang="en-US" sz="2200" b="1" dirty="0" smtClean="0">
                <a:latin typeface="Times New Roman" panose="02020603050405020304" pitchFamily="18" charset="0"/>
                <a:cs typeface="Times New Roman" panose="02020603050405020304" pitchFamily="18" charset="0"/>
              </a:rPr>
              <a:t> 15/2022/TT-BTC:</a:t>
            </a:r>
            <a:endParaRPr lang="en-US" sz="2200" b="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491972" y="1353127"/>
            <a:ext cx="11592592" cy="5062924"/>
          </a:xfrm>
          <a:prstGeom prst="rect">
            <a:avLst/>
          </a:prstGeom>
          <a:noFill/>
          <a:ln>
            <a:solidFill>
              <a:schemeClr val="accent1"/>
            </a:solidFill>
          </a:ln>
        </p:spPr>
        <p:txBody>
          <a:bodyPr wrap="square" rtlCol="0">
            <a:spAutoFit/>
          </a:bodyPr>
          <a:lstStyle/>
          <a:p>
            <a:r>
              <a:rPr lang="vi-VN" sz="1700" b="1" dirty="0">
                <a:latin typeface="+mj-lt"/>
              </a:rPr>
              <a:t>Điều 4. Một số nội dung và mức chi </a:t>
            </a:r>
            <a:r>
              <a:rPr lang="vi-VN" sz="1700" b="1" dirty="0" smtClean="0">
                <a:latin typeface="+mj-lt"/>
              </a:rPr>
              <a:t>chung</a:t>
            </a:r>
            <a:endParaRPr lang="en-US" sz="1700" b="1" dirty="0" smtClean="0">
              <a:latin typeface="+mj-lt"/>
            </a:endParaRPr>
          </a:p>
          <a:p>
            <a:pPr algn="just"/>
            <a:r>
              <a:rPr lang="en-US" sz="1700" smtClean="0">
                <a:latin typeface="+mj-lt"/>
              </a:rPr>
              <a:t>1</a:t>
            </a:r>
            <a:r>
              <a:rPr lang="en-US" sz="1700" smtClean="0">
                <a:latin typeface="+mj-lt"/>
              </a:rPr>
              <a:t>. </a:t>
            </a:r>
            <a:r>
              <a:rPr lang="vi-VN" sz="1700" smtClean="0">
                <a:latin typeface="+mj-lt"/>
              </a:rPr>
              <a:t>Đào </a:t>
            </a:r>
            <a:r>
              <a:rPr lang="vi-VN" sz="1700" dirty="0">
                <a:latin typeface="+mj-lt"/>
              </a:rPr>
              <a:t>tạo, tập huấn, bồi dưỡng nâng cao năng </a:t>
            </a:r>
            <a:r>
              <a:rPr lang="vi-VN" sz="1700" dirty="0" smtClean="0">
                <a:latin typeface="+mj-lt"/>
              </a:rPr>
              <a:t>lực</a:t>
            </a:r>
            <a:r>
              <a:rPr lang="en-US" sz="1700" dirty="0" smtClean="0">
                <a:latin typeface="+mj-lt"/>
              </a:rPr>
              <a:t>:</a:t>
            </a:r>
          </a:p>
          <a:p>
            <a:pPr algn="just"/>
            <a:r>
              <a:rPr lang="en-US" sz="1700" dirty="0" err="1">
                <a:latin typeface="Times New Roman" panose="02020603050405020304" pitchFamily="18" charset="0"/>
                <a:cs typeface="Times New Roman" panose="02020603050405020304" pitchFamily="18" charset="0"/>
              </a:rPr>
              <a:t>Thực</a:t>
            </a:r>
            <a:r>
              <a:rPr lang="en-US" sz="1700" dirty="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hiện</a:t>
            </a:r>
            <a:r>
              <a:rPr lang="en-US" sz="1700" dirty="0">
                <a:latin typeface="Times New Roman" panose="02020603050405020304" pitchFamily="18" charset="0"/>
                <a:cs typeface="Times New Roman" panose="02020603050405020304" pitchFamily="18" charset="0"/>
              </a:rPr>
              <a:t> </a:t>
            </a:r>
            <a:r>
              <a:rPr lang="en-US" sz="1700" dirty="0" smtClean="0">
                <a:latin typeface="+mj-lt"/>
              </a:rPr>
              <a:t>t</a:t>
            </a:r>
            <a:r>
              <a:rPr lang="vi-VN" sz="1700" dirty="0" smtClean="0">
                <a:latin typeface="+mj-lt"/>
              </a:rPr>
              <a:t>heo </a:t>
            </a:r>
            <a:r>
              <a:rPr lang="vi-VN" sz="1700" dirty="0">
                <a:latin typeface="+mj-lt"/>
              </a:rPr>
              <a:t>quy định tại Điều 4 và Điều 5 Thông tư số 36/2018/TT-BTC ngày 30 tháng 3 năm 2018 của Bộ Tài chính hướng dẫn việc lập dự toán, quản lý, sử dụng và quyết toán kinh phí dành cho công tác đào tạo, bồi dưỡng cán bộ, công chức, viên </a:t>
            </a:r>
            <a:r>
              <a:rPr lang="vi-VN" sz="1700" dirty="0" smtClean="0">
                <a:latin typeface="+mj-lt"/>
              </a:rPr>
              <a:t>chức</a:t>
            </a:r>
            <a:r>
              <a:rPr lang="en-US" sz="1700" dirty="0" smtClean="0">
                <a:latin typeface="+mj-lt"/>
              </a:rPr>
              <a:t>. </a:t>
            </a:r>
            <a:r>
              <a:rPr lang="vi-VN" sz="1700" dirty="0">
                <a:latin typeface="+mj-lt"/>
              </a:rPr>
              <a:t>Riêng chi xây dựng, biên soạn tài liệu trong một số trường hợp đặc thù thực hiện như sau:</a:t>
            </a:r>
          </a:p>
          <a:p>
            <a:pPr algn="just"/>
            <a:r>
              <a:rPr lang="vi-VN" sz="1700" dirty="0">
                <a:latin typeface="+mj-lt"/>
              </a:rPr>
              <a:t>- Xây dựng, biên soạn tài liệu phục vụ các lớp đào tạo bồi dưỡng, tập huấn có thời gian dưới 05 ngày:</a:t>
            </a:r>
          </a:p>
          <a:p>
            <a:pPr algn="just"/>
            <a:r>
              <a:rPr lang="vi-VN" sz="1700" dirty="0">
                <a:latin typeface="+mj-lt"/>
              </a:rPr>
              <a:t>+ Tiền công viết tài liệu: 70.000 đồng/trang chuẩn (trang A4, thể thức, kỹ thuật trình bày theo quy định hiện hành đối với văn bản hành chính);</a:t>
            </a:r>
          </a:p>
          <a:p>
            <a:pPr algn="just"/>
            <a:r>
              <a:rPr lang="vi-VN" sz="1700" dirty="0">
                <a:latin typeface="+mj-lt"/>
              </a:rPr>
              <a:t>+ Tiền công sửa chữa, biên tập tổng thể: 40.000 đồng/trang chuẩn;</a:t>
            </a:r>
          </a:p>
          <a:p>
            <a:pPr algn="just"/>
            <a:r>
              <a:rPr lang="vi-VN" sz="1700" dirty="0">
                <a:latin typeface="+mj-lt"/>
              </a:rPr>
              <a:t>+ Tiền công thẩm định và nhận xét: 30.000 đồng/trang chuẩn;</a:t>
            </a:r>
          </a:p>
          <a:p>
            <a:pPr algn="just"/>
            <a:r>
              <a:rPr lang="vi-VN" sz="1700" dirty="0">
                <a:latin typeface="+mj-lt"/>
              </a:rPr>
              <a:t>Trường hợp xây dựng, biên soạn tài liệu bằng tiếng dân tộc thiểu số, mức chi cao hơn 30% so với các mức chi nêu trên;</a:t>
            </a:r>
          </a:p>
          <a:p>
            <a:pPr algn="just"/>
            <a:r>
              <a:rPr lang="vi-VN" sz="1700" dirty="0">
                <a:latin typeface="+mj-lt"/>
              </a:rPr>
              <a:t>- Số hóa tài liệu trong trường hợp đào tạo, bồi dưỡng từ xa: Thực hiện theo quy định tại khoản 5 Điều 5 Thông tư số 83/2021/TT-BTC ngày 04 tháng 10 năm 2021 của Bộ Tài chính hướng dẫn quản lý kinh phí tập huấn, bồi dưỡng giáo viên và cán bộ quản lý cơ sở giáo dục để thực hiện chương trình mới, sách giáo khoa mới giáo dục phổ thông; quy định của pháp luật về quản lý đầu tư ứng dụng công nghệ thông tin sử dụng nguồn vốn ngân sách nhà nước và quy định của pháp luật có liên quan; các định mức kinh tế - kỹ thuật trong lĩnh vực thông tin và truyền </a:t>
            </a:r>
            <a:r>
              <a:rPr lang="vi-VN" sz="1700" dirty="0" smtClean="0">
                <a:latin typeface="+mj-lt"/>
              </a:rPr>
              <a:t>thông</a:t>
            </a:r>
            <a:r>
              <a:rPr lang="en-US" sz="1700" dirty="0" smtClean="0">
                <a:latin typeface="+mj-lt"/>
              </a:rPr>
              <a:t>.</a:t>
            </a:r>
          </a:p>
          <a:p>
            <a:r>
              <a:rPr lang="vi-VN" sz="1700" dirty="0">
                <a:latin typeface="+mj-lt"/>
              </a:rPr>
              <a:t>- Xây dựng tài liệu phục vụ hướng dẫn dạy xoá mù chữ: Thực hiện theo quy định tại khoản 1 Điều 20 Thông tư này;</a:t>
            </a:r>
          </a:p>
          <a:p>
            <a:pPr algn="just"/>
            <a:r>
              <a:rPr lang="vi-VN" sz="1700" dirty="0">
                <a:latin typeface="+mj-lt"/>
              </a:rPr>
              <a:t>- Xây dựng chương trình, giáo trình, số hóa bài giảng đào tạo các cấp trình độ đào tạo thuộc phạm vi Tiểu Dự án 3 Dự án 5 thực hiện theo quy định tại Điều 22 và Điều 23 Thông </a:t>
            </a:r>
            <a:r>
              <a:rPr lang="vi-VN" sz="1700">
                <a:latin typeface="+mj-lt"/>
              </a:rPr>
              <a:t>tư </a:t>
            </a:r>
            <a:r>
              <a:rPr lang="vi-VN" sz="1700" smtClean="0">
                <a:latin typeface="+mj-lt"/>
              </a:rPr>
              <a:t>này</a:t>
            </a:r>
            <a:r>
              <a:rPr lang="en-US" sz="1700" dirty="0">
                <a:latin typeface="+mj-lt"/>
              </a:rPr>
              <a:t>.</a:t>
            </a:r>
            <a:endParaRPr lang="vi-VN" sz="1700" dirty="0">
              <a:latin typeface="+mj-lt"/>
            </a:endParaRPr>
          </a:p>
        </p:txBody>
      </p:sp>
    </p:spTree>
    <p:extLst>
      <p:ext uri="{BB962C8B-B14F-4D97-AF65-F5344CB8AC3E}">
        <p14:creationId xmlns:p14="http://schemas.microsoft.com/office/powerpoint/2010/main" val="34839321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8760" y="106327"/>
            <a:ext cx="8369595" cy="510362"/>
          </a:xfrm>
          <a:ln>
            <a:solidFill>
              <a:schemeClr val="accent1"/>
            </a:solidFill>
          </a:ln>
        </p:spPr>
        <p:txBody>
          <a:bodyPr>
            <a:normAutofit/>
          </a:bodyPr>
          <a:lstStyle/>
          <a:p>
            <a:r>
              <a:rPr lang="en-US" sz="2500" b="1" dirty="0" smtClean="0">
                <a:latin typeface="Times New Roman" panose="02020603050405020304" pitchFamily="18" charset="0"/>
                <a:cs typeface="Times New Roman" panose="02020603050405020304" pitchFamily="18" charset="0"/>
              </a:rPr>
              <a:t>QUẢN LÝ TÀI CHÍNH THỰC HIỆN (</a:t>
            </a:r>
            <a:r>
              <a:rPr lang="en-US" sz="2500" b="1" dirty="0" err="1">
                <a:latin typeface="Times New Roman" panose="02020603050405020304" pitchFamily="18" charset="0"/>
                <a:cs typeface="Times New Roman" panose="02020603050405020304" pitchFamily="18" charset="0"/>
              </a:rPr>
              <a:t>K</a:t>
            </a:r>
            <a:r>
              <a:rPr lang="en-US" sz="2500" b="1" dirty="0" err="1" smtClean="0">
                <a:latin typeface="Times New Roman" panose="02020603050405020304" pitchFamily="18" charset="0"/>
                <a:cs typeface="Times New Roman" panose="02020603050405020304" pitchFamily="18" charset="0"/>
              </a:rPr>
              <a:t>inh</a:t>
            </a:r>
            <a:r>
              <a:rPr lang="en-US" sz="2500" b="1" dirty="0" smtClean="0">
                <a:latin typeface="Times New Roman" panose="02020603050405020304" pitchFamily="18" charset="0"/>
                <a:cs typeface="Times New Roman" panose="02020603050405020304" pitchFamily="18" charset="0"/>
              </a:rPr>
              <a:t> </a:t>
            </a:r>
            <a:r>
              <a:rPr lang="en-US" sz="2500" b="1" dirty="0" err="1" smtClean="0">
                <a:latin typeface="Times New Roman" panose="02020603050405020304" pitchFamily="18" charset="0"/>
                <a:cs typeface="Times New Roman" panose="02020603050405020304" pitchFamily="18" charset="0"/>
              </a:rPr>
              <a:t>phí</a:t>
            </a:r>
            <a:r>
              <a:rPr lang="en-US" sz="2500" b="1" dirty="0" smtClean="0">
                <a:latin typeface="Times New Roman" panose="02020603050405020304" pitchFamily="18" charset="0"/>
                <a:cs typeface="Times New Roman" panose="02020603050405020304" pitchFamily="18" charset="0"/>
              </a:rPr>
              <a:t> </a:t>
            </a:r>
            <a:r>
              <a:rPr lang="en-US" sz="2500" b="1" dirty="0" err="1" smtClean="0">
                <a:latin typeface="Times New Roman" panose="02020603050405020304" pitchFamily="18" charset="0"/>
                <a:cs typeface="Times New Roman" panose="02020603050405020304" pitchFamily="18" charset="0"/>
              </a:rPr>
              <a:t>sự</a:t>
            </a:r>
            <a:r>
              <a:rPr lang="en-US" sz="2500" b="1" dirty="0" smtClean="0">
                <a:latin typeface="Times New Roman" panose="02020603050405020304" pitchFamily="18" charset="0"/>
                <a:cs typeface="Times New Roman" panose="02020603050405020304" pitchFamily="18" charset="0"/>
              </a:rPr>
              <a:t> </a:t>
            </a:r>
            <a:r>
              <a:rPr lang="en-US" sz="2500" b="1" dirty="0" err="1" smtClean="0">
                <a:latin typeface="Times New Roman" panose="02020603050405020304" pitchFamily="18" charset="0"/>
                <a:cs typeface="Times New Roman" panose="02020603050405020304" pitchFamily="18" charset="0"/>
              </a:rPr>
              <a:t>nghiệp</a:t>
            </a:r>
            <a:r>
              <a:rPr lang="en-US" sz="2500" b="1" dirty="0" smtClean="0">
                <a:latin typeface="Times New Roman" panose="02020603050405020304" pitchFamily="18" charset="0"/>
                <a:cs typeface="Times New Roman" panose="02020603050405020304" pitchFamily="18" charset="0"/>
              </a:rPr>
              <a:t>)</a:t>
            </a:r>
            <a:endParaRPr lang="en-US" sz="2500" b="1" dirty="0">
              <a:latin typeface="Times New Roman" panose="02020603050405020304" pitchFamily="18" charset="0"/>
              <a:cs typeface="Times New Roman" panose="02020603050405020304" pitchFamily="18" charset="0"/>
            </a:endParaRPr>
          </a:p>
        </p:txBody>
      </p:sp>
      <p:sp>
        <p:nvSpPr>
          <p:cNvPr id="4" name="TextBox 3"/>
          <p:cNvSpPr txBox="1"/>
          <p:nvPr/>
        </p:nvSpPr>
        <p:spPr>
          <a:xfrm>
            <a:off x="3997843" y="704218"/>
            <a:ext cx="4072270" cy="430887"/>
          </a:xfrm>
          <a:prstGeom prst="rect">
            <a:avLst/>
          </a:prstGeom>
          <a:noFill/>
          <a:ln>
            <a:solidFill>
              <a:schemeClr val="accent1"/>
            </a:solidFill>
          </a:ln>
        </p:spPr>
        <p:txBody>
          <a:bodyPr wrap="square" rtlCol="0">
            <a:spAutoFit/>
          </a:bodyPr>
          <a:lstStyle/>
          <a:p>
            <a:r>
              <a:rPr lang="en-US" sz="2200" b="1" dirty="0" err="1" smtClean="0">
                <a:latin typeface="Times New Roman" panose="02020603050405020304" pitchFamily="18" charset="0"/>
                <a:cs typeface="Times New Roman" panose="02020603050405020304" pitchFamily="18" charset="0"/>
              </a:rPr>
              <a:t>Thông</a:t>
            </a:r>
            <a:r>
              <a:rPr lang="en-US" sz="2200" b="1" dirty="0" smtClean="0">
                <a:latin typeface="Times New Roman" panose="02020603050405020304" pitchFamily="18" charset="0"/>
                <a:cs typeface="Times New Roman" panose="02020603050405020304" pitchFamily="18" charset="0"/>
              </a:rPr>
              <a:t> </a:t>
            </a:r>
            <a:r>
              <a:rPr lang="en-US" sz="2200" b="1" dirty="0" err="1" smtClean="0">
                <a:latin typeface="Times New Roman" panose="02020603050405020304" pitchFamily="18" charset="0"/>
                <a:cs typeface="Times New Roman" panose="02020603050405020304" pitchFamily="18" charset="0"/>
              </a:rPr>
              <a:t>tư</a:t>
            </a:r>
            <a:r>
              <a:rPr lang="en-US" sz="2200" b="1" dirty="0" smtClean="0">
                <a:latin typeface="Times New Roman" panose="02020603050405020304" pitchFamily="18" charset="0"/>
                <a:cs typeface="Times New Roman" panose="02020603050405020304" pitchFamily="18" charset="0"/>
              </a:rPr>
              <a:t> </a:t>
            </a:r>
            <a:r>
              <a:rPr lang="en-US" sz="2200" b="1" dirty="0" err="1" smtClean="0">
                <a:latin typeface="Times New Roman" panose="02020603050405020304" pitchFamily="18" charset="0"/>
                <a:cs typeface="Times New Roman" panose="02020603050405020304" pitchFamily="18" charset="0"/>
              </a:rPr>
              <a:t>số</a:t>
            </a:r>
            <a:r>
              <a:rPr lang="en-US" sz="2200" b="1" dirty="0" smtClean="0">
                <a:latin typeface="Times New Roman" panose="02020603050405020304" pitchFamily="18" charset="0"/>
                <a:cs typeface="Times New Roman" panose="02020603050405020304" pitchFamily="18" charset="0"/>
              </a:rPr>
              <a:t> 15/2022/TT-BTC:</a:t>
            </a:r>
            <a:endParaRPr lang="en-US" sz="2200" b="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499730" y="1222634"/>
            <a:ext cx="11270512" cy="5647700"/>
          </a:xfrm>
          <a:prstGeom prst="rect">
            <a:avLst/>
          </a:prstGeom>
          <a:solidFill>
            <a:schemeClr val="accent4">
              <a:lumMod val="20000"/>
              <a:lumOff val="80000"/>
            </a:schemeClr>
          </a:solidFill>
          <a:ln>
            <a:solidFill>
              <a:schemeClr val="accent1"/>
            </a:solidFill>
          </a:ln>
        </p:spPr>
        <p:txBody>
          <a:bodyPr wrap="square" rtlCol="0">
            <a:spAutoFit/>
          </a:bodyPr>
          <a:lstStyle/>
          <a:p>
            <a:r>
              <a:rPr lang="vi-VN" sz="1900" b="1" dirty="0">
                <a:latin typeface="+mj-lt"/>
              </a:rPr>
              <a:t>Điều 4. Một số nội dung và mức chi </a:t>
            </a:r>
            <a:r>
              <a:rPr lang="vi-VN" sz="1900" b="1" dirty="0" smtClean="0">
                <a:latin typeface="+mj-lt"/>
              </a:rPr>
              <a:t>chung</a:t>
            </a:r>
            <a:endParaRPr lang="en-US" sz="1900" b="1" dirty="0" smtClean="0">
              <a:latin typeface="+mj-lt"/>
            </a:endParaRPr>
          </a:p>
          <a:p>
            <a:r>
              <a:rPr lang="en-US" sz="1900" b="1" dirty="0" smtClean="0">
                <a:latin typeface="+mj-lt"/>
              </a:rPr>
              <a:t>..</a:t>
            </a:r>
          </a:p>
          <a:p>
            <a:pPr algn="just"/>
            <a:r>
              <a:rPr lang="en-US" sz="1900" b="1" dirty="0" smtClean="0">
                <a:latin typeface="+mj-lt"/>
              </a:rPr>
              <a:t>2. </a:t>
            </a:r>
            <a:r>
              <a:rPr lang="vi-VN" sz="1900" dirty="0" smtClean="0">
                <a:latin typeface="+mj-lt"/>
              </a:rPr>
              <a:t>Chi </a:t>
            </a:r>
            <a:r>
              <a:rPr lang="vi-VN" sz="1900" dirty="0">
                <a:latin typeface="+mj-lt"/>
              </a:rPr>
              <a:t>thông tin, tuyên truyền; phổ biến giáo dục pháp luật</a:t>
            </a:r>
          </a:p>
          <a:p>
            <a:pPr algn="just"/>
            <a:r>
              <a:rPr lang="vi-VN" sz="1900" dirty="0">
                <a:latin typeface="+mj-lt"/>
              </a:rPr>
              <a:t>a) Chi sản xuất, biên tập các chương trình, tọa đàm, phóng sự trên các phương tiện thông tin đại chúng (phát thanh, truyền hình, báo, tạp chí dưới hình thức bản in, bản điện tử và các phương tiện truyền thông khác); chi phí truyền dẫn, phát sóng các sản phẩm phát thanh, truyền hình trên các nền tảng khác nhau; chi mua, sản xuất, nhân bản, phát hành</a:t>
            </a:r>
            <a:r>
              <a:rPr lang="vi-VN" sz="1900" dirty="0" smtClean="0">
                <a:latin typeface="+mj-lt"/>
              </a:rPr>
              <a:t>,</a:t>
            </a:r>
            <a:r>
              <a:rPr lang="en-US" sz="1900" dirty="0" smtClean="0">
                <a:latin typeface="+mj-lt"/>
              </a:rPr>
              <a:t>…</a:t>
            </a:r>
            <a:r>
              <a:rPr lang="vi-VN" sz="1900" dirty="0" smtClean="0">
                <a:latin typeface="+mj-lt"/>
              </a:rPr>
              <a:t> để </a:t>
            </a:r>
            <a:r>
              <a:rPr lang="vi-VN" sz="1900" dirty="0">
                <a:latin typeface="+mj-lt"/>
              </a:rPr>
              <a:t>tăng cường nội dung thông tin, tuyên truyền: Thủ trưởng cơ quan được giao thực hiện nhiệm vụ truyền thông căn cứ nhiệm vụ được giao và dự toán kinh phí, chịu trách nhiệm lựa chọn hình thức, nội dung tuyên truyền, chương trình truyền thông đảm bảo tiết kiệm, hiệu quả, trong phạm vi dự toán được cấp có thẩm quyền giao và theo đúng quy định của pháp luật về </a:t>
            </a:r>
            <a:r>
              <a:rPr lang="vi-VN" sz="1900" u="sng" dirty="0">
                <a:latin typeface="+mj-lt"/>
              </a:rPr>
              <a:t>đấu thầu, đặt hàng, giao nhiệm vụ</a:t>
            </a:r>
            <a:r>
              <a:rPr lang="vi-VN" sz="1900" dirty="0">
                <a:latin typeface="+mj-lt"/>
              </a:rPr>
              <a:t>;</a:t>
            </a:r>
          </a:p>
          <a:p>
            <a:pPr algn="just"/>
            <a:r>
              <a:rPr lang="vi-VN" sz="1900" dirty="0">
                <a:latin typeface="+mj-lt"/>
              </a:rPr>
              <a:t>b) Chi tiền công biên tập các nội dung truyền thông tại cộng đồng: 100.000 đồng/tin, bài dưới 350 từ; 150.000 đồng/tin, bài từ 350 từ đến dưới 600 từ; 200.000 đồng/bài từ 600 từ trở lên; tiền công phát thanh viên: 60.000 đồng/người/buổi;</a:t>
            </a:r>
          </a:p>
          <a:p>
            <a:pPr algn="just"/>
            <a:r>
              <a:rPr lang="vi-VN" sz="1900" dirty="0">
                <a:latin typeface="+mj-lt"/>
              </a:rPr>
              <a:t>c) Chi trả nhuận bút, thù lao cho tác giả, chủ sở hữu quyền tác giả; thù lao cho người tham gia có liên quan phục vụ công tác thông tin, tuyên truyền: Mức chi theo quy định tại Nghị định số </a:t>
            </a:r>
            <a:r>
              <a:rPr lang="vi-VN" sz="1900" dirty="0">
                <a:latin typeface="+mj-lt"/>
                <a:hlinkClick r:id="rId3" tooltip="Nghị định 18/2014/NĐ-CP"/>
              </a:rPr>
              <a:t>18/2014/NĐ-CP</a:t>
            </a:r>
            <a:r>
              <a:rPr lang="vi-VN" sz="1900" dirty="0">
                <a:latin typeface="+mj-lt"/>
              </a:rPr>
              <a:t> ngày 14 tháng 03 năm 2014 của Chính phủ quy định về chế độ nhuận bút trong lĩnh vực báo chí, xuất bản; Nghị định số </a:t>
            </a:r>
            <a:r>
              <a:rPr lang="vi-VN" sz="1900" dirty="0">
                <a:latin typeface="+mj-lt"/>
                <a:hlinkClick r:id="rId4" tooltip="Nghị định 21/2015/NĐ-CP"/>
              </a:rPr>
              <a:t>21/2015/NĐ-CP</a:t>
            </a:r>
            <a:r>
              <a:rPr lang="vi-VN" sz="1900" dirty="0">
                <a:latin typeface="+mj-lt"/>
              </a:rPr>
              <a:t> ngày 14 tháng 02 năm 2015 của Chính phủ quy định về nhuận bút, thù lao đối với tác phẩm điện ảnh, mỹ thuật, nhiếp ảnh, sân khấu và các loại hình nghệ thuật biểu diễn khác;</a:t>
            </a:r>
          </a:p>
          <a:p>
            <a:r>
              <a:rPr lang="en-US" sz="1900" b="1" dirty="0" smtClean="0">
                <a:latin typeface="+mj-lt"/>
              </a:rPr>
              <a:t>…</a:t>
            </a:r>
          </a:p>
        </p:txBody>
      </p:sp>
    </p:spTree>
    <p:extLst>
      <p:ext uri="{BB962C8B-B14F-4D97-AF65-F5344CB8AC3E}">
        <p14:creationId xmlns:p14="http://schemas.microsoft.com/office/powerpoint/2010/main" val="10118632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3471" y="361508"/>
            <a:ext cx="8369595" cy="510362"/>
          </a:xfrm>
          <a:ln>
            <a:solidFill>
              <a:schemeClr val="accent1"/>
            </a:solidFill>
          </a:ln>
        </p:spPr>
        <p:txBody>
          <a:bodyPr>
            <a:normAutofit/>
          </a:bodyPr>
          <a:lstStyle/>
          <a:p>
            <a:r>
              <a:rPr lang="en-US" sz="2500" b="1" dirty="0" smtClean="0">
                <a:latin typeface="Times New Roman" panose="02020603050405020304" pitchFamily="18" charset="0"/>
                <a:cs typeface="Times New Roman" panose="02020603050405020304" pitchFamily="18" charset="0"/>
              </a:rPr>
              <a:t>QUẢN LÝ TÀI CHÍNH THỰC HIỆN (</a:t>
            </a:r>
            <a:r>
              <a:rPr lang="en-US" sz="2500" b="1" dirty="0" err="1">
                <a:latin typeface="Times New Roman" panose="02020603050405020304" pitchFamily="18" charset="0"/>
                <a:cs typeface="Times New Roman" panose="02020603050405020304" pitchFamily="18" charset="0"/>
              </a:rPr>
              <a:t>K</a:t>
            </a:r>
            <a:r>
              <a:rPr lang="en-US" sz="2500" b="1" dirty="0" err="1" smtClean="0">
                <a:latin typeface="Times New Roman" panose="02020603050405020304" pitchFamily="18" charset="0"/>
                <a:cs typeface="Times New Roman" panose="02020603050405020304" pitchFamily="18" charset="0"/>
              </a:rPr>
              <a:t>inh</a:t>
            </a:r>
            <a:r>
              <a:rPr lang="en-US" sz="2500" b="1" dirty="0" smtClean="0">
                <a:latin typeface="Times New Roman" panose="02020603050405020304" pitchFamily="18" charset="0"/>
                <a:cs typeface="Times New Roman" panose="02020603050405020304" pitchFamily="18" charset="0"/>
              </a:rPr>
              <a:t> </a:t>
            </a:r>
            <a:r>
              <a:rPr lang="en-US" sz="2500" b="1" dirty="0" err="1" smtClean="0">
                <a:latin typeface="Times New Roman" panose="02020603050405020304" pitchFamily="18" charset="0"/>
                <a:cs typeface="Times New Roman" panose="02020603050405020304" pitchFamily="18" charset="0"/>
              </a:rPr>
              <a:t>phí</a:t>
            </a:r>
            <a:r>
              <a:rPr lang="en-US" sz="2500" b="1" dirty="0" smtClean="0">
                <a:latin typeface="Times New Roman" panose="02020603050405020304" pitchFamily="18" charset="0"/>
                <a:cs typeface="Times New Roman" panose="02020603050405020304" pitchFamily="18" charset="0"/>
              </a:rPr>
              <a:t> </a:t>
            </a:r>
            <a:r>
              <a:rPr lang="en-US" sz="2500" b="1" dirty="0" err="1" smtClean="0">
                <a:latin typeface="Times New Roman" panose="02020603050405020304" pitchFamily="18" charset="0"/>
                <a:cs typeface="Times New Roman" panose="02020603050405020304" pitchFamily="18" charset="0"/>
              </a:rPr>
              <a:t>sự</a:t>
            </a:r>
            <a:r>
              <a:rPr lang="en-US" sz="2500" b="1" dirty="0" smtClean="0">
                <a:latin typeface="Times New Roman" panose="02020603050405020304" pitchFamily="18" charset="0"/>
                <a:cs typeface="Times New Roman" panose="02020603050405020304" pitchFamily="18" charset="0"/>
              </a:rPr>
              <a:t> </a:t>
            </a:r>
            <a:r>
              <a:rPr lang="en-US" sz="2500" b="1" dirty="0" err="1" smtClean="0">
                <a:latin typeface="Times New Roman" panose="02020603050405020304" pitchFamily="18" charset="0"/>
                <a:cs typeface="Times New Roman" panose="02020603050405020304" pitchFamily="18" charset="0"/>
              </a:rPr>
              <a:t>nghiệp</a:t>
            </a:r>
            <a:r>
              <a:rPr lang="en-US" sz="2500" b="1" dirty="0" smtClean="0">
                <a:latin typeface="Times New Roman" panose="02020603050405020304" pitchFamily="18" charset="0"/>
                <a:cs typeface="Times New Roman" panose="02020603050405020304" pitchFamily="18" charset="0"/>
              </a:rPr>
              <a:t>)</a:t>
            </a:r>
            <a:endParaRPr lang="en-US" sz="2500" b="1" dirty="0">
              <a:latin typeface="Times New Roman" panose="02020603050405020304" pitchFamily="18" charset="0"/>
              <a:cs typeface="Times New Roman" panose="02020603050405020304" pitchFamily="18" charset="0"/>
            </a:endParaRPr>
          </a:p>
        </p:txBody>
      </p:sp>
      <p:sp>
        <p:nvSpPr>
          <p:cNvPr id="4" name="TextBox 3"/>
          <p:cNvSpPr txBox="1"/>
          <p:nvPr/>
        </p:nvSpPr>
        <p:spPr>
          <a:xfrm>
            <a:off x="3997843" y="1090964"/>
            <a:ext cx="3817087" cy="430887"/>
          </a:xfrm>
          <a:prstGeom prst="rect">
            <a:avLst/>
          </a:prstGeom>
          <a:noFill/>
          <a:ln>
            <a:solidFill>
              <a:schemeClr val="accent1"/>
            </a:solidFill>
          </a:ln>
        </p:spPr>
        <p:txBody>
          <a:bodyPr wrap="square" rtlCol="0">
            <a:spAutoFit/>
          </a:bodyPr>
          <a:lstStyle/>
          <a:p>
            <a:r>
              <a:rPr lang="en-US" sz="2200" b="1" dirty="0" err="1" smtClean="0">
                <a:latin typeface="Times New Roman" panose="02020603050405020304" pitchFamily="18" charset="0"/>
                <a:cs typeface="Times New Roman" panose="02020603050405020304" pitchFamily="18" charset="0"/>
              </a:rPr>
              <a:t>Thông</a:t>
            </a:r>
            <a:r>
              <a:rPr lang="en-US" sz="2200" b="1" dirty="0" smtClean="0">
                <a:latin typeface="Times New Roman" panose="02020603050405020304" pitchFamily="18" charset="0"/>
                <a:cs typeface="Times New Roman" panose="02020603050405020304" pitchFamily="18" charset="0"/>
              </a:rPr>
              <a:t> </a:t>
            </a:r>
            <a:r>
              <a:rPr lang="en-US" sz="2200" b="1" dirty="0" err="1" smtClean="0">
                <a:latin typeface="Times New Roman" panose="02020603050405020304" pitchFamily="18" charset="0"/>
                <a:cs typeface="Times New Roman" panose="02020603050405020304" pitchFamily="18" charset="0"/>
              </a:rPr>
              <a:t>tư</a:t>
            </a:r>
            <a:r>
              <a:rPr lang="en-US" sz="2200" b="1" dirty="0" smtClean="0">
                <a:latin typeface="Times New Roman" panose="02020603050405020304" pitchFamily="18" charset="0"/>
                <a:cs typeface="Times New Roman" panose="02020603050405020304" pitchFamily="18" charset="0"/>
              </a:rPr>
              <a:t> </a:t>
            </a:r>
            <a:r>
              <a:rPr lang="en-US" sz="2200" b="1" dirty="0" err="1" smtClean="0">
                <a:latin typeface="Times New Roman" panose="02020603050405020304" pitchFamily="18" charset="0"/>
                <a:cs typeface="Times New Roman" panose="02020603050405020304" pitchFamily="18" charset="0"/>
              </a:rPr>
              <a:t>số</a:t>
            </a:r>
            <a:r>
              <a:rPr lang="en-US" sz="2200" b="1" dirty="0" smtClean="0">
                <a:latin typeface="Times New Roman" panose="02020603050405020304" pitchFamily="18" charset="0"/>
                <a:cs typeface="Times New Roman" panose="02020603050405020304" pitchFamily="18" charset="0"/>
              </a:rPr>
              <a:t> 15/2022/TT-BTC:</a:t>
            </a:r>
            <a:endParaRPr lang="en-US" sz="2200" b="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499730" y="1740946"/>
            <a:ext cx="11270512" cy="4739759"/>
          </a:xfrm>
          <a:prstGeom prst="rect">
            <a:avLst/>
          </a:prstGeom>
          <a:noFill/>
          <a:ln>
            <a:solidFill>
              <a:schemeClr val="accent1"/>
            </a:solidFill>
          </a:ln>
        </p:spPr>
        <p:txBody>
          <a:bodyPr wrap="square" rtlCol="0">
            <a:spAutoFit/>
          </a:bodyPr>
          <a:lstStyle/>
          <a:p>
            <a:r>
              <a:rPr lang="vi-VN" sz="2200" b="1" dirty="0">
                <a:latin typeface="+mj-lt"/>
              </a:rPr>
              <a:t>Điều 4. Một số nội dung và mức chi </a:t>
            </a:r>
            <a:r>
              <a:rPr lang="vi-VN" sz="2200" b="1" dirty="0" smtClean="0">
                <a:latin typeface="+mj-lt"/>
              </a:rPr>
              <a:t>chung</a:t>
            </a:r>
            <a:endParaRPr lang="en-US" sz="2200" b="1" dirty="0" smtClean="0">
              <a:latin typeface="+mj-lt"/>
            </a:endParaRPr>
          </a:p>
          <a:p>
            <a:pPr algn="just"/>
            <a:r>
              <a:rPr lang="vi-VN" sz="2200" smtClean="0">
                <a:latin typeface="Times New Roman" panose="02020603050405020304" pitchFamily="18" charset="0"/>
                <a:cs typeface="Times New Roman" panose="02020603050405020304" pitchFamily="18" charset="0"/>
              </a:rPr>
              <a:t>8</a:t>
            </a:r>
            <a:r>
              <a:rPr lang="vi-VN" sz="2200" dirty="0">
                <a:latin typeface="Times New Roman" panose="02020603050405020304" pitchFamily="18" charset="0"/>
                <a:cs typeface="Times New Roman" panose="02020603050405020304" pitchFamily="18" charset="0"/>
              </a:rPr>
              <a:t>. Chi tổ chức học tập, trao đổi kinh nghiệm trong và ngoài nước; kiểm tra, giám sát, sơ kết, tổng kết, hội nghị, hội thảo, các hoạt động mang tính chất nghiên cứu khoa học phục vụ hoạt động chuyên môn của từng dự án, tiểu dự án, nội dung thành phần. Nội dung và mức chi tổ chức học tập, trao đổi kinh nghiệm, kiểm tra, giám sát, sơ kết, tổng kết, hội nghị thực hiện theo quy định tại Thông tư </a:t>
            </a:r>
            <a:r>
              <a:rPr lang="vi-VN" sz="2200" dirty="0" smtClean="0">
                <a:latin typeface="Times New Roman" panose="02020603050405020304" pitchFamily="18" charset="0"/>
                <a:cs typeface="Times New Roman" panose="02020603050405020304" pitchFamily="18" charset="0"/>
              </a:rPr>
              <a:t>số</a:t>
            </a:r>
            <a:r>
              <a:rPr lang="en-US" sz="2200" dirty="0" smtClean="0">
                <a:latin typeface="Times New Roman" panose="02020603050405020304" pitchFamily="18" charset="0"/>
                <a:cs typeface="Times New Roman" panose="02020603050405020304" pitchFamily="18" charset="0"/>
              </a:rPr>
              <a:t> </a:t>
            </a:r>
            <a:r>
              <a:rPr lang="vi-VN" sz="2200" dirty="0" smtClean="0">
                <a:latin typeface="Times New Roman" panose="02020603050405020304" pitchFamily="18" charset="0"/>
                <a:cs typeface="Times New Roman" panose="02020603050405020304" pitchFamily="18" charset="0"/>
                <a:hlinkClick r:id="rId3" tooltip="Thông tư 40/2017/TT-BTC"/>
              </a:rPr>
              <a:t>40/2017/TT-BTC</a:t>
            </a:r>
            <a:r>
              <a:rPr lang="vi-VN" sz="2200" dirty="0" smtClean="0">
                <a:latin typeface="Times New Roman" panose="02020603050405020304" pitchFamily="18" charset="0"/>
                <a:cs typeface="Times New Roman" panose="02020603050405020304" pitchFamily="18" charset="0"/>
              </a:rPr>
              <a:t>;</a:t>
            </a:r>
            <a:r>
              <a:rPr lang="en-US" sz="2200" dirty="0">
                <a:latin typeface="Times New Roman" panose="02020603050405020304" pitchFamily="18" charset="0"/>
                <a:cs typeface="Times New Roman" panose="02020603050405020304" pitchFamily="18" charset="0"/>
              </a:rPr>
              <a:t> </a:t>
            </a:r>
            <a:r>
              <a:rPr lang="vi-VN" sz="2200" dirty="0" smtClean="0">
                <a:latin typeface="Times New Roman" panose="02020603050405020304" pitchFamily="18" charset="0"/>
                <a:cs typeface="Times New Roman" panose="02020603050405020304" pitchFamily="18" charset="0"/>
              </a:rPr>
              <a:t>Thông </a:t>
            </a:r>
            <a:r>
              <a:rPr lang="vi-VN" sz="2200" dirty="0">
                <a:latin typeface="Times New Roman" panose="02020603050405020304" pitchFamily="18" charset="0"/>
                <a:cs typeface="Times New Roman" panose="02020603050405020304" pitchFamily="18" charset="0"/>
              </a:rPr>
              <a:t>tư số </a:t>
            </a:r>
            <a:r>
              <a:rPr lang="vi-VN" sz="2200" dirty="0">
                <a:latin typeface="Times New Roman" panose="02020603050405020304" pitchFamily="18" charset="0"/>
                <a:cs typeface="Times New Roman" panose="02020603050405020304" pitchFamily="18" charset="0"/>
                <a:hlinkClick r:id="rId4" tooltip="Thông tư 71/2018/TT-BTC"/>
              </a:rPr>
              <a:t>71/2018/TT-BTC</a:t>
            </a:r>
            <a:r>
              <a:rPr lang="vi-VN" sz="2200" dirty="0">
                <a:latin typeface="Times New Roman" panose="02020603050405020304" pitchFamily="18" charset="0"/>
                <a:cs typeface="Times New Roman" panose="02020603050405020304" pitchFamily="18" charset="0"/>
              </a:rPr>
              <a:t> và Thông tư số </a:t>
            </a:r>
            <a:r>
              <a:rPr lang="vi-VN" sz="2200" dirty="0">
                <a:latin typeface="Times New Roman" panose="02020603050405020304" pitchFamily="18" charset="0"/>
                <a:cs typeface="Times New Roman" panose="02020603050405020304" pitchFamily="18" charset="0"/>
                <a:hlinkClick r:id="rId5" tooltip="Thông tư 102/2012/TT-BTC"/>
              </a:rPr>
              <a:t>102/2012/TT-BTC</a:t>
            </a:r>
            <a:r>
              <a:rPr lang="vi-VN" sz="2200" dirty="0">
                <a:latin typeface="Times New Roman" panose="02020603050405020304" pitchFamily="18" charset="0"/>
                <a:cs typeface="Times New Roman" panose="02020603050405020304" pitchFamily="18" charset="0"/>
              </a:rPr>
              <a:t> ngày 21 tháng 06 năm 2012 của Bộ Tài chính quy định chế độ công tác phí cho cán bộ, công chức Nhà nước đi công tác ngắn hạn ở nước ngoài do ngân sách nhà nước bảo đảm kinh phí. Nội dung và mức chi hội thảo trong nước, chi các hoạt động mang tính chất nghiên cứu khoa học thực hiện theo quy định tại Thông tư liên tịch số </a:t>
            </a:r>
            <a:r>
              <a:rPr lang="vi-VN" sz="2200" dirty="0">
                <a:latin typeface="Times New Roman" panose="02020603050405020304" pitchFamily="18" charset="0"/>
                <a:cs typeface="Times New Roman" panose="02020603050405020304" pitchFamily="18" charset="0"/>
                <a:hlinkClick r:id="rId6" tooltip="Thông tư liên tịch 55/2015/TTLT-BTC-BKHCN"/>
              </a:rPr>
              <a:t>55/2015/TTLT-BTC-BKHCN</a:t>
            </a:r>
            <a:r>
              <a:rPr lang="vi-VN" sz="2200" dirty="0">
                <a:latin typeface="Times New Roman" panose="02020603050405020304" pitchFamily="18" charset="0"/>
                <a:cs typeface="Times New Roman" panose="02020603050405020304" pitchFamily="18" charset="0"/>
              </a:rPr>
              <a:t> ngày 22 tháng 04 năm 2015 của Bộ Tài chính, Bộ Khoa học và Công nghệ hướng dẫn định mức xây dựng, phân bổ dự toán và quyết toán kinh phí đối với nhiệm vụ khoa học và công nghệ có sử dụng ngân sách nhà nước (sau đây viết tắt là Thông tư liên tịch số 55/2015/TTLT-BTC-BKHCN</a:t>
            </a:r>
            <a:r>
              <a:rPr lang="vi-VN" sz="2200" dirty="0" smtClean="0">
                <a:latin typeface="Times New Roman" panose="02020603050405020304" pitchFamily="18" charset="0"/>
                <a:cs typeface="Times New Roman" panose="02020603050405020304" pitchFamily="18" charset="0"/>
              </a:rPr>
              <a:t>).</a:t>
            </a:r>
            <a:endParaRPr lang="en-US" sz="2200" dirty="0" smtClean="0">
              <a:latin typeface="Times New Roman" panose="02020603050405020304" pitchFamily="18" charset="0"/>
              <a:cs typeface="Times New Roman" panose="02020603050405020304" pitchFamily="18" charset="0"/>
            </a:endParaRPr>
          </a:p>
          <a:p>
            <a:pPr algn="just"/>
            <a:r>
              <a:rPr lang="en-US" b="1" dirty="0" smtClean="0"/>
              <a:t>…</a:t>
            </a:r>
          </a:p>
        </p:txBody>
      </p:sp>
    </p:spTree>
    <p:extLst>
      <p:ext uri="{BB962C8B-B14F-4D97-AF65-F5344CB8AC3E}">
        <p14:creationId xmlns:p14="http://schemas.microsoft.com/office/powerpoint/2010/main" val="6310093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370651" y="3138249"/>
            <a:ext cx="5227177" cy="492443"/>
          </a:xfrm>
          <a:prstGeom prst="rect">
            <a:avLst/>
          </a:prstGeom>
          <a:solidFill>
            <a:schemeClr val="accent4">
              <a:lumMod val="20000"/>
              <a:lumOff val="80000"/>
            </a:schemeClr>
          </a:solidFill>
          <a:ln>
            <a:solidFill>
              <a:schemeClr val="accent1"/>
            </a:solidFill>
          </a:ln>
        </p:spPr>
        <p:txBody>
          <a:bodyPr wrap="square">
            <a:spAutoFit/>
          </a:bodyPr>
          <a:lstStyle/>
          <a:p>
            <a:pPr algn="ctr"/>
            <a:r>
              <a:rPr lang="en-US" sz="2600" b="1" dirty="0">
                <a:latin typeface="Times New Roman" panose="02020603050405020304" pitchFamily="18" charset="0"/>
                <a:cs typeface="Times New Roman" panose="02020603050405020304" pitchFamily="18" charset="0"/>
              </a:rPr>
              <a:t>XIN TRÂN TRỌNG CẢM ƠN!</a:t>
            </a:r>
          </a:p>
        </p:txBody>
      </p:sp>
    </p:spTree>
    <p:extLst>
      <p:ext uri="{BB962C8B-B14F-4D97-AF65-F5344CB8AC3E}">
        <p14:creationId xmlns:p14="http://schemas.microsoft.com/office/powerpoint/2010/main" val="2457813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14519" y="1007807"/>
            <a:ext cx="3418841" cy="63584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smtClean="0">
                <a:solidFill>
                  <a:schemeClr val="tx1"/>
                </a:solidFill>
                <a:latin typeface="Times New Roman" panose="02020603050405020304" pitchFamily="18" charset="0"/>
                <a:cs typeface="Times New Roman" panose="02020603050405020304" pitchFamily="18" charset="0"/>
              </a:rPr>
              <a:t>I. </a:t>
            </a:r>
            <a:r>
              <a:rPr lang="en-US" sz="3000" b="1" dirty="0">
                <a:solidFill>
                  <a:schemeClr val="tx1"/>
                </a:solidFill>
                <a:latin typeface="Times New Roman" panose="02020603050405020304" pitchFamily="18" charset="0"/>
                <a:cs typeface="Times New Roman" panose="02020603050405020304" pitchFamily="18" charset="0"/>
              </a:rPr>
              <a:t>MỤC TIÊU</a:t>
            </a:r>
          </a:p>
        </p:txBody>
      </p:sp>
      <p:sp>
        <p:nvSpPr>
          <p:cNvPr id="6" name="Rectangle 5"/>
          <p:cNvSpPr/>
          <p:nvPr/>
        </p:nvSpPr>
        <p:spPr>
          <a:xfrm>
            <a:off x="1371944" y="2096897"/>
            <a:ext cx="9503990" cy="1708679"/>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200" b="1" dirty="0">
                <a:solidFill>
                  <a:schemeClr val="tx1"/>
                </a:solidFill>
                <a:latin typeface="Times New Roman" panose="02020603050405020304" pitchFamily="18" charset="0"/>
                <a:cs typeface="Times New Roman" panose="02020603050405020304" pitchFamily="18" charset="0"/>
              </a:rPr>
              <a:t>1. C</a:t>
            </a:r>
            <a:r>
              <a:rPr lang="vi-VN" sz="2200" b="1" dirty="0">
                <a:solidFill>
                  <a:schemeClr val="tx1"/>
                </a:solidFill>
                <a:latin typeface="Times New Roman" panose="02020603050405020304" pitchFamily="18" charset="0"/>
                <a:cs typeface="Times New Roman" panose="02020603050405020304" pitchFamily="18" charset="0"/>
              </a:rPr>
              <a:t>ung cấp các tài liệu chính thống</a:t>
            </a:r>
            <a:r>
              <a:rPr lang="en-US" sz="2200" b="1" dirty="0">
                <a:solidFill>
                  <a:schemeClr val="tx1"/>
                </a:solidFill>
                <a:latin typeface="Times New Roman" panose="02020603050405020304" pitchFamily="18" charset="0"/>
                <a:cs typeface="Times New Roman" panose="02020603050405020304" pitchFamily="18" charset="0"/>
              </a:rPr>
              <a:t> (</a:t>
            </a:r>
            <a:r>
              <a:rPr lang="vi-VN" sz="2200" b="1" dirty="0">
                <a:solidFill>
                  <a:schemeClr val="tx1"/>
                </a:solidFill>
                <a:latin typeface="Times New Roman" panose="02020603050405020304" pitchFamily="18" charset="0"/>
                <a:cs typeface="Times New Roman" panose="02020603050405020304" pitchFamily="18" charset="0"/>
              </a:rPr>
              <a:t>bằng ngôn ngữ tiếng Việt, tiếng nước ngoài và tiếng dân tộc</a:t>
            </a:r>
            <a:r>
              <a:rPr lang="en-US" sz="2200" b="1" dirty="0">
                <a:solidFill>
                  <a:schemeClr val="tx1"/>
                </a:solidFill>
                <a:latin typeface="Times New Roman" panose="02020603050405020304" pitchFamily="18" charset="0"/>
                <a:cs typeface="Times New Roman" panose="02020603050405020304" pitchFamily="18" charset="0"/>
              </a:rPr>
              <a:t> </a:t>
            </a:r>
            <a:r>
              <a:rPr lang="en-US" sz="2200" b="1" dirty="0" err="1">
                <a:solidFill>
                  <a:schemeClr val="tx1"/>
                </a:solidFill>
                <a:latin typeface="Times New Roman" panose="02020603050405020304" pitchFamily="18" charset="0"/>
                <a:cs typeface="Times New Roman" panose="02020603050405020304" pitchFamily="18" charset="0"/>
              </a:rPr>
              <a:t>thiểu</a:t>
            </a:r>
            <a:r>
              <a:rPr lang="en-US" sz="2200" b="1" dirty="0">
                <a:solidFill>
                  <a:schemeClr val="tx1"/>
                </a:solidFill>
                <a:latin typeface="Times New Roman" panose="02020603050405020304" pitchFamily="18" charset="0"/>
                <a:cs typeface="Times New Roman" panose="02020603050405020304" pitchFamily="18" charset="0"/>
              </a:rPr>
              <a:t> </a:t>
            </a:r>
            <a:r>
              <a:rPr lang="en-US" sz="2200" b="1" dirty="0" err="1">
                <a:solidFill>
                  <a:schemeClr val="tx1"/>
                </a:solidFill>
                <a:latin typeface="Times New Roman" panose="02020603050405020304" pitchFamily="18" charset="0"/>
                <a:cs typeface="Times New Roman" panose="02020603050405020304" pitchFamily="18" charset="0"/>
              </a:rPr>
              <a:t>số</a:t>
            </a:r>
            <a:r>
              <a:rPr lang="en-US" sz="2200" b="1" dirty="0">
                <a:solidFill>
                  <a:schemeClr val="tx1"/>
                </a:solidFill>
                <a:latin typeface="Times New Roman" panose="02020603050405020304" pitchFamily="18" charset="0"/>
                <a:cs typeface="Times New Roman" panose="02020603050405020304" pitchFamily="18" charset="0"/>
              </a:rPr>
              <a:t>)</a:t>
            </a:r>
            <a:r>
              <a:rPr lang="vi-VN" sz="2200" b="1" dirty="0">
                <a:solidFill>
                  <a:schemeClr val="tx1"/>
                </a:solidFill>
                <a:latin typeface="Times New Roman" panose="02020603050405020304" pitchFamily="18" charset="0"/>
                <a:cs typeface="Times New Roman" panose="02020603050405020304" pitchFamily="18" charset="0"/>
              </a:rPr>
              <a:t> nhằm phục vụ công tác thông tin đối ngoại </a:t>
            </a:r>
            <a:r>
              <a:rPr lang="en-US" sz="2200" b="1" dirty="0" err="1">
                <a:solidFill>
                  <a:schemeClr val="tx1"/>
                </a:solidFill>
                <a:latin typeface="Times New Roman" panose="02020603050405020304" pitchFamily="18" charset="0"/>
                <a:cs typeface="Times New Roman" panose="02020603050405020304" pitchFamily="18" charset="0"/>
              </a:rPr>
              <a:t>cho</a:t>
            </a:r>
            <a:r>
              <a:rPr lang="en-US" sz="2200" b="1" dirty="0">
                <a:solidFill>
                  <a:schemeClr val="tx1"/>
                </a:solidFill>
                <a:latin typeface="Times New Roman" panose="02020603050405020304" pitchFamily="18" charset="0"/>
                <a:cs typeface="Times New Roman" panose="02020603050405020304" pitchFamily="18" charset="0"/>
              </a:rPr>
              <a:t> c</a:t>
            </a:r>
            <a:r>
              <a:rPr lang="vi-VN" sz="2200" b="1" dirty="0">
                <a:solidFill>
                  <a:schemeClr val="tx1"/>
                </a:solidFill>
                <a:latin typeface="Times New Roman" panose="02020603050405020304" pitchFamily="18" charset="0"/>
                <a:cs typeface="Times New Roman" panose="02020603050405020304" pitchFamily="18" charset="0"/>
              </a:rPr>
              <a:t>ác Sở Thông tin và Truyền thông, Ủy ban nhân dân các huyện bi</a:t>
            </a:r>
            <a:r>
              <a:rPr lang="en-US" sz="2200" b="1" dirty="0">
                <a:solidFill>
                  <a:schemeClr val="tx1"/>
                </a:solidFill>
                <a:latin typeface="Times New Roman" panose="02020603050405020304" pitchFamily="18" charset="0"/>
                <a:cs typeface="Times New Roman" panose="02020603050405020304" pitchFamily="18" charset="0"/>
              </a:rPr>
              <a:t>ê</a:t>
            </a:r>
            <a:r>
              <a:rPr lang="vi-VN" sz="2200" b="1" dirty="0">
                <a:solidFill>
                  <a:schemeClr val="tx1"/>
                </a:solidFill>
                <a:latin typeface="Times New Roman" panose="02020603050405020304" pitchFamily="18" charset="0"/>
                <a:cs typeface="Times New Roman" panose="02020603050405020304" pitchFamily="18" charset="0"/>
              </a:rPr>
              <a:t>n giới, các đồn Biên phòng</a:t>
            </a:r>
            <a:r>
              <a:rPr lang="en-US" sz="2200" b="1" dirty="0">
                <a:solidFill>
                  <a:schemeClr val="tx1"/>
                </a:solidFill>
                <a:latin typeface="Times New Roman" panose="02020603050405020304" pitchFamily="18" charset="0"/>
                <a:cs typeface="Times New Roman" panose="02020603050405020304" pitchFamily="18" charset="0"/>
              </a:rPr>
              <a:t>. </a:t>
            </a:r>
          </a:p>
        </p:txBody>
      </p:sp>
      <p:sp>
        <p:nvSpPr>
          <p:cNvPr id="13" name="Rectangle 12"/>
          <p:cNvSpPr/>
          <p:nvPr/>
        </p:nvSpPr>
        <p:spPr>
          <a:xfrm>
            <a:off x="1371944" y="4144763"/>
            <a:ext cx="9503990" cy="731824"/>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200" b="1" dirty="0">
                <a:solidFill>
                  <a:schemeClr val="tx1"/>
                </a:solidFill>
                <a:latin typeface="Times New Roman" panose="02020603050405020304" pitchFamily="18" charset="0"/>
                <a:cs typeface="Times New Roman" panose="02020603050405020304" pitchFamily="18" charset="0"/>
              </a:rPr>
              <a:t>2. </a:t>
            </a:r>
            <a:r>
              <a:rPr lang="en-US" sz="2200" b="1" dirty="0">
                <a:solidFill>
                  <a:schemeClr val="tx1"/>
                </a:solidFill>
                <a:latin typeface="Times New Roman" panose="02020603050405020304" pitchFamily="18" charset="0"/>
                <a:cs typeface="Times New Roman" panose="02020603050405020304" pitchFamily="18" charset="0"/>
              </a:rPr>
              <a:t>B</a:t>
            </a:r>
            <a:r>
              <a:rPr lang="vi-VN" sz="2200" b="1" dirty="0">
                <a:solidFill>
                  <a:schemeClr val="tx1"/>
                </a:solidFill>
                <a:latin typeface="Times New Roman" panose="02020603050405020304" pitchFamily="18" charset="0"/>
                <a:cs typeface="Times New Roman" panose="02020603050405020304" pitchFamily="18" charset="0"/>
              </a:rPr>
              <a:t>ồi dưỡng nghiệp vụ công tác thông tin đối ngoại</a:t>
            </a:r>
            <a:r>
              <a:rPr lang="en-US" sz="2200" b="1" dirty="0">
                <a:solidFill>
                  <a:schemeClr val="tx1"/>
                </a:solidFill>
                <a:latin typeface="Times New Roman" panose="02020603050405020304" pitchFamily="18" charset="0"/>
                <a:cs typeface="Times New Roman" panose="02020603050405020304" pitchFamily="18" charset="0"/>
              </a:rPr>
              <a:t> </a:t>
            </a:r>
            <a:r>
              <a:rPr lang="en-US" sz="2200" b="1" dirty="0" err="1">
                <a:solidFill>
                  <a:schemeClr val="tx1"/>
                </a:solidFill>
                <a:latin typeface="Times New Roman" panose="02020603050405020304" pitchFamily="18" charset="0"/>
                <a:cs typeface="Times New Roman" panose="02020603050405020304" pitchFamily="18" charset="0"/>
              </a:rPr>
              <a:t>cho</a:t>
            </a:r>
            <a:r>
              <a:rPr lang="en-US" sz="2200" b="1" dirty="0">
                <a:solidFill>
                  <a:schemeClr val="tx1"/>
                </a:solidFill>
                <a:latin typeface="Times New Roman" panose="02020603050405020304" pitchFamily="18" charset="0"/>
                <a:cs typeface="Times New Roman" panose="02020603050405020304" pitchFamily="18" charset="0"/>
              </a:rPr>
              <a:t> c</a:t>
            </a:r>
            <a:r>
              <a:rPr lang="vi-VN" sz="2200" b="1" dirty="0">
                <a:solidFill>
                  <a:schemeClr val="tx1"/>
                </a:solidFill>
                <a:latin typeface="Times New Roman" panose="02020603050405020304" pitchFamily="18" charset="0"/>
                <a:cs typeface="Times New Roman" panose="02020603050405020304" pitchFamily="18" charset="0"/>
              </a:rPr>
              <a:t>ác lực lượng thông tin đối ngoại khu vực biên giới và các đồn Biên phòng.</a:t>
            </a:r>
            <a:endParaRPr lang="en-US" sz="22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6996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0" name="Freeform 45">
            <a:extLst>
              <a:ext uri="{FF2B5EF4-FFF2-40B4-BE49-F238E27FC236}">
                <a16:creationId xmlns:a16="http://schemas.microsoft.com/office/drawing/2014/main" id="{CFE45BF0-46DB-408C-B5F7-7B11716805D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latin typeface="Times New Roman" panose="02020603050405020304" pitchFamily="18" charset="0"/>
              <a:cs typeface="Times New Roman" panose="02020603050405020304" pitchFamily="18" charset="0"/>
            </a:endParaRPr>
          </a:p>
        </p:txBody>
      </p:sp>
      <p:sp>
        <p:nvSpPr>
          <p:cNvPr id="12" name="Freeform 46">
            <a:extLst>
              <a:ext uri="{FF2B5EF4-FFF2-40B4-BE49-F238E27FC236}">
                <a16:creationId xmlns:a16="http://schemas.microsoft.com/office/drawing/2014/main" id="{2AEBC8F2-97B1-41B4-93F1-2D289E197FB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latin typeface="Times New Roman" panose="02020603050405020304" pitchFamily="18" charset="0"/>
              <a:cs typeface="Times New Roman" panose="02020603050405020304" pitchFamily="18" charset="0"/>
            </a:endParaRPr>
          </a:p>
        </p:txBody>
      </p:sp>
      <p:sp>
        <p:nvSpPr>
          <p:cNvPr id="14" name="Freeform 47">
            <a:extLst>
              <a:ext uri="{FF2B5EF4-FFF2-40B4-BE49-F238E27FC236}">
                <a16:creationId xmlns:a16="http://schemas.microsoft.com/office/drawing/2014/main" id="{472E3A19-F5D5-48FC-BB9C-48C2F68F598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latin typeface="Times New Roman" panose="02020603050405020304" pitchFamily="18" charset="0"/>
              <a:cs typeface="Times New Roman" panose="02020603050405020304" pitchFamily="18" charset="0"/>
            </a:endParaRPr>
          </a:p>
        </p:txBody>
      </p:sp>
      <p:sp>
        <p:nvSpPr>
          <p:cNvPr id="16" name="Freeform 44">
            <a:extLst>
              <a:ext uri="{FF2B5EF4-FFF2-40B4-BE49-F238E27FC236}">
                <a16:creationId xmlns:a16="http://schemas.microsoft.com/office/drawing/2014/main" id="{7A62E32F-BB65-43A8-8EB5-92346890E54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latin typeface="Times New Roman" panose="02020603050405020304" pitchFamily="18" charset="0"/>
              <a:cs typeface="Times New Roman" panose="02020603050405020304" pitchFamily="18" charset="0"/>
            </a:endParaRPr>
          </a:p>
        </p:txBody>
      </p:sp>
      <p:sp>
        <p:nvSpPr>
          <p:cNvPr id="18" name="Rectangle 17">
            <a:extLst>
              <a:ext uri="{FF2B5EF4-FFF2-40B4-BE49-F238E27FC236}">
                <a16:creationId xmlns:a16="http://schemas.microsoft.com/office/drawing/2014/main" id="{14E91B64-9FCC-451E-AFB4-A827D63293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Times New Roman" panose="0202060305040502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04956EAB-F54D-194F-A465-6400BF6145E3}"/>
              </a:ext>
            </a:extLst>
          </p:cNvPr>
          <p:cNvSpPr>
            <a:spLocks noGrp="1"/>
          </p:cNvSpPr>
          <p:nvPr>
            <p:ph type="title"/>
          </p:nvPr>
        </p:nvSpPr>
        <p:spPr>
          <a:xfrm>
            <a:off x="2881271" y="1097722"/>
            <a:ext cx="6273595" cy="762814"/>
          </a:xfrm>
          <a:solidFill>
            <a:schemeClr val="accent4">
              <a:lumMod val="20000"/>
              <a:lumOff val="80000"/>
            </a:schemeClr>
          </a:solidFill>
        </p:spPr>
        <p:txBody>
          <a:bodyPr>
            <a:normAutofit/>
          </a:bodyPr>
          <a:lstStyle/>
          <a:p>
            <a:pPr algn="ctr"/>
            <a:r>
              <a:rPr lang="en-US" sz="2800" b="1"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spc="-40" dirty="0" smtClean="0">
                <a:latin typeface="Times New Roman" panose="02020603050405020304" pitchFamily="18" charset="0"/>
                <a:ea typeface="Times New Roman" panose="02020603050405020304" pitchFamily="18" charset="0"/>
                <a:cs typeface="Times New Roman" panose="02020603050405020304" pitchFamily="18" charset="0"/>
              </a:rPr>
              <a:t>II</a:t>
            </a:r>
            <a:r>
              <a:rPr lang="en-US" sz="2800" b="1"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000" b="1" spc="-40" dirty="0">
                <a:latin typeface="Times New Roman" panose="02020603050405020304" pitchFamily="18" charset="0"/>
                <a:ea typeface="Times New Roman" panose="02020603050405020304" pitchFamily="18" charset="0"/>
                <a:cs typeface="Times New Roman" panose="02020603050405020304" pitchFamily="18" charset="0"/>
              </a:rPr>
              <a:t>NỘI DUNG THỰC HIỆN</a:t>
            </a:r>
            <a:endParaRPr lang="en-GB" sz="3000"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5083661E-9827-6003-4463-D6D39BE7F316}"/>
              </a:ext>
            </a:extLst>
          </p:cNvPr>
          <p:cNvSpPr txBox="1"/>
          <p:nvPr/>
        </p:nvSpPr>
        <p:spPr>
          <a:xfrm>
            <a:off x="1421718" y="2794484"/>
            <a:ext cx="10130097" cy="2657138"/>
          </a:xfrm>
          <a:prstGeom prst="rect">
            <a:avLst/>
          </a:prstGeom>
          <a:noFill/>
          <a:ln>
            <a:solidFill>
              <a:schemeClr val="accent1"/>
            </a:solidFill>
          </a:ln>
        </p:spPr>
        <p:txBody>
          <a:bodyPr wrap="square" rtlCol="0">
            <a:spAutoFit/>
          </a:bodyPr>
          <a:lstStyle/>
          <a:p>
            <a:pPr algn="just">
              <a:lnSpc>
                <a:spcPts val="2640"/>
              </a:lnSpc>
              <a:spcBef>
                <a:spcPts val="600"/>
              </a:spcBef>
            </a:pPr>
            <a:r>
              <a:rPr lang="en-US" sz="2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a:t>
            </a:r>
            <a:r>
              <a:rPr lang="en-US" sz="22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Sản xuất các sản phẩm thông tin phục vụ công tác thông tin đối ngoại vùng đồng bào dân tộc thiểu số và miền núi.</a:t>
            </a:r>
            <a:endPar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640"/>
              </a:lnSpc>
              <a:spcBef>
                <a:spcPts val="600"/>
              </a:spcBef>
            </a:pPr>
            <a:r>
              <a:rPr lang="en-US" sz="2200" b="1" dirty="0">
                <a:latin typeface="Times New Roman" panose="02020603050405020304" pitchFamily="18" charset="0"/>
                <a:ea typeface="Calibri" panose="020F0502020204030204" pitchFamily="34" charset="0"/>
                <a:cs typeface="Times New Roman" panose="02020603050405020304" pitchFamily="18" charset="0"/>
              </a:rPr>
              <a:t>2</a:t>
            </a:r>
            <a:r>
              <a:rPr lang="en-US" sz="2200" b="1">
                <a:latin typeface="Times New Roman" panose="02020603050405020304" pitchFamily="18" charset="0"/>
                <a:ea typeface="Calibri" panose="020F0502020204030204" pitchFamily="34" charset="0"/>
                <a:cs typeface="Times New Roman" panose="02020603050405020304" pitchFamily="18" charset="0"/>
              </a:rPr>
              <a:t>.</a:t>
            </a:r>
            <a:r>
              <a:rPr lang="en-US" sz="2200" b="1">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a:latin typeface="Times New Roman" panose="02020603050405020304" pitchFamily="18" charset="0"/>
                <a:cs typeface="Times New Roman" panose="02020603050405020304" pitchFamily="18" charset="0"/>
              </a:rPr>
              <a:t>Xây dựng cơ sở dữ liệu phục vụ công tác thông tin đối ngoại khu vực biên giới</a:t>
            </a:r>
            <a:r>
              <a:rPr lang="en-US" sz="2200" b="1">
                <a:effectLst/>
                <a:latin typeface="Times New Roman" panose="02020603050405020304" pitchFamily="18" charset="0"/>
                <a:ea typeface="Calibri" panose="020F0502020204030204" pitchFamily="34" charset="0"/>
                <a:cs typeface="Times New Roman" panose="02020603050405020304" pitchFamily="18" charset="0"/>
              </a:rPr>
              <a:t>.</a:t>
            </a:r>
            <a:endParaRPr lang="en-US" sz="2200" b="1"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640"/>
              </a:lnSpc>
              <a:spcBef>
                <a:spcPts val="600"/>
              </a:spcBef>
            </a:pP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3</a:t>
            </a:r>
            <a:r>
              <a:rPr lang="en-US" sz="2200" b="1">
                <a:effectLst/>
                <a:latin typeface="Times New Roman" panose="02020603050405020304" pitchFamily="18" charset="0"/>
                <a:ea typeface="Calibri" panose="020F0502020204030204" pitchFamily="34" charset="0"/>
                <a:cs typeface="Times New Roman" panose="02020603050405020304" pitchFamily="18" charset="0"/>
              </a:rPr>
              <a:t>. </a:t>
            </a:r>
            <a:r>
              <a:rPr lang="vi-VN" sz="2200" b="1">
                <a:latin typeface="Times New Roman" panose="02020603050405020304" pitchFamily="18" charset="0"/>
                <a:cs typeface="Times New Roman" panose="02020603050405020304" pitchFamily="18" charset="0"/>
              </a:rPr>
              <a:t>Bồi dưỡng, tập huấn kiến thức, nghiệp vụ </a:t>
            </a:r>
            <a:r>
              <a:rPr lang="en-US" sz="2200" b="1">
                <a:latin typeface="Times New Roman" panose="02020603050405020304" pitchFamily="18" charset="0"/>
                <a:cs typeface="Times New Roman" panose="02020603050405020304" pitchFamily="18" charset="0"/>
              </a:rPr>
              <a:t>thông tin đối ngoại</a:t>
            </a:r>
            <a:r>
              <a:rPr lang="en-US" sz="2200" b="1">
                <a:latin typeface="Times New Roman" panose="02020603050405020304" pitchFamily="18" charset="0"/>
                <a:ea typeface="Calibri" panose="020F0502020204030204" pitchFamily="34" charset="0"/>
                <a:cs typeface="Times New Roman" panose="02020603050405020304" pitchFamily="18" charset="0"/>
              </a:rPr>
              <a:t>.</a:t>
            </a:r>
            <a:endParaRPr lang="en-US" sz="2200" b="1"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640"/>
              </a:lnSpc>
              <a:spcBef>
                <a:spcPts val="600"/>
              </a:spcBef>
            </a:pPr>
            <a:r>
              <a:rPr lang="en-US" sz="2200" b="1" dirty="0">
                <a:effectLst/>
                <a:latin typeface="Times New Roman" panose="02020603050405020304" pitchFamily="18" charset="0"/>
                <a:ea typeface="Calibri" panose="020F0502020204030204" pitchFamily="34" charset="0"/>
                <a:cs typeface="Times New Roman" panose="02020603050405020304" pitchFamily="18" charset="0"/>
              </a:rPr>
              <a:t>4</a:t>
            </a:r>
            <a:r>
              <a:rPr lang="en-US" sz="2200" b="1">
                <a:effectLst/>
                <a:latin typeface="Times New Roman" panose="02020603050405020304" pitchFamily="18" charset="0"/>
                <a:ea typeface="Calibri" panose="020F0502020204030204" pitchFamily="34" charset="0"/>
                <a:cs typeface="Times New Roman" panose="02020603050405020304" pitchFamily="18" charset="0"/>
              </a:rPr>
              <a:t>. </a:t>
            </a:r>
            <a:r>
              <a:rPr lang="en-US" sz="2200" b="1">
                <a:latin typeface="Times New Roman" panose="02020603050405020304" pitchFamily="18" charset="0"/>
                <a:cs typeface="Times New Roman" panose="02020603050405020304" pitchFamily="18" charset="0"/>
              </a:rPr>
              <a:t>Tổ chức các sự kiện, hội nghị, hội thảo, chương trình, giao lưu quốc tế giới thiệu về đất nước Việt Nam và thành tựu phát triển kinh tế - xã hội vùng dân tộc thiểu số và miền núi.</a:t>
            </a:r>
            <a:endParaRPr lang="en-US" sz="2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7290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169663" y="1044544"/>
            <a:ext cx="1827883" cy="44968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Times New Roman" panose="02020603050405020304" pitchFamily="18" charset="0"/>
                <a:cs typeface="Times New Roman" panose="02020603050405020304" pitchFamily="18" charset="0"/>
              </a:rPr>
              <a:t>1. </a:t>
            </a:r>
            <a:r>
              <a:rPr lang="en-US" sz="2000" dirty="0" err="1">
                <a:solidFill>
                  <a:schemeClr val="tx1"/>
                </a:solidFill>
                <a:latin typeface="Times New Roman" panose="02020603050405020304" pitchFamily="18" charset="0"/>
                <a:cs typeface="Times New Roman" panose="02020603050405020304" pitchFamily="18" charset="0"/>
              </a:rPr>
              <a:t>Mục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tiêu</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id="{9FA18046-4C28-68F6-C27E-D588FE1C0FEE}"/>
              </a:ext>
            </a:extLst>
          </p:cNvPr>
          <p:cNvSpPr/>
          <p:nvPr/>
        </p:nvSpPr>
        <p:spPr>
          <a:xfrm>
            <a:off x="169664" y="1785069"/>
            <a:ext cx="1859991" cy="505196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solidFill>
                  <a:schemeClr val="tx1"/>
                </a:solidFill>
                <a:latin typeface="Times New Roman" panose="02020603050405020304" pitchFamily="18" charset="0"/>
                <a:cs typeface="Times New Roman" panose="02020603050405020304" pitchFamily="18" charset="0"/>
              </a:rPr>
              <a:t>Tăng cường nội dung </a:t>
            </a:r>
            <a:r>
              <a:rPr lang="vi-VN">
                <a:solidFill>
                  <a:schemeClr val="tx1"/>
                </a:solidFill>
                <a:latin typeface="Times New Roman" panose="02020603050405020304" pitchFamily="18" charset="0"/>
                <a:cs typeface="Times New Roman" panose="02020603050405020304" pitchFamily="18" charset="0"/>
              </a:rPr>
              <a:t>thông tin</a:t>
            </a:r>
            <a:r>
              <a:rPr lang="en-US">
                <a:solidFill>
                  <a:schemeClr val="tx1"/>
                </a:solidFill>
                <a:latin typeface="Times New Roman" panose="02020603050405020304" pitchFamily="18" charset="0"/>
                <a:cs typeface="Times New Roman" panose="02020603050405020304" pitchFamily="18" charset="0"/>
              </a:rPr>
              <a:t> đối ngoại tại các địa bàn huyện, xã có đường biên giới quốc gia để nâng cao nhận thức, tăng cường trách nhiệm của các cơ quan nhà nước, các tổ chức và nhân dân trong công tác đối ngoại </a:t>
            </a:r>
            <a:r>
              <a:rPr lang="vi-VN">
                <a:solidFill>
                  <a:schemeClr val="tx1"/>
                </a:solidFill>
                <a:latin typeface="Times New Roman" panose="02020603050405020304" pitchFamily="18" charset="0"/>
                <a:cs typeface="Times New Roman" panose="02020603050405020304" pitchFamily="18" charset="0"/>
              </a:rPr>
              <a:t>góp phần xây dựng biên giới hòa bình, hữu nghị, hợp tác và phát triển</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22" name="Rectangle 21">
            <a:extLst>
              <a:ext uri="{FF2B5EF4-FFF2-40B4-BE49-F238E27FC236}">
                <a16:creationId xmlns:a16="http://schemas.microsoft.com/office/drawing/2014/main" id="{0CBA113B-1CC6-72AE-3E9F-B9CC167032B7}"/>
              </a:ext>
            </a:extLst>
          </p:cNvPr>
          <p:cNvSpPr/>
          <p:nvPr/>
        </p:nvSpPr>
        <p:spPr>
          <a:xfrm>
            <a:off x="2202727" y="1010114"/>
            <a:ext cx="1386597" cy="473377"/>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a:t>
            </a:r>
            <a:r>
              <a:rPr lang="en-US">
                <a:solidFill>
                  <a:schemeClr val="tx1"/>
                </a:solidFill>
                <a:latin typeface="Times New Roman" panose="02020603050405020304" pitchFamily="18" charset="0"/>
                <a:cs typeface="Times New Roman" panose="02020603050405020304" pitchFamily="18" charset="0"/>
              </a:rPr>
              <a:t>. Yêu cầu:</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id="{2E687B1B-388E-F653-7947-A14D7370AB45}"/>
              </a:ext>
            </a:extLst>
          </p:cNvPr>
          <p:cNvSpPr/>
          <p:nvPr/>
        </p:nvSpPr>
        <p:spPr>
          <a:xfrm>
            <a:off x="3767251" y="875536"/>
            <a:ext cx="2990272" cy="6299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Times New Roman" panose="02020603050405020304" pitchFamily="18" charset="0"/>
                <a:cs typeface="Times New Roman" panose="02020603050405020304" pitchFamily="18" charset="0"/>
              </a:rPr>
              <a:t>3. Nội dung thông tin, tuyên truyền</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2126114" y="1725392"/>
            <a:ext cx="1436886" cy="509584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a:solidFill>
                  <a:schemeClr val="tx1"/>
                </a:solidFill>
                <a:effectLst/>
                <a:latin typeface="Times New Roman" panose="02020603050405020304" pitchFamily="18" charset="0"/>
                <a:ea typeface="Times New Roman" panose="02020603050405020304" pitchFamily="18" charset="0"/>
              </a:rPr>
              <a:t>Về nội dung: Phù hợp với chủ trương, chính sách của Đảng, pháp luật của Nhà nước; tình hình thực tế và khả năng tiếp cận thông tin khu vực biên giới; không trùng lặp với các nhiệm vụ thuộc chương trình, đề án khác.</a:t>
            </a:r>
          </a:p>
          <a:p>
            <a:pPr algn="ctr"/>
            <a:endParaRPr lang="en-US" sz="2000" b="1" dirty="0">
              <a:solidFill>
                <a:schemeClr val="tx1"/>
              </a:solidFill>
              <a:latin typeface="Times New Roman" panose="020206030504050203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id="{969148AC-E1B9-10F2-9F7D-615A3CD08C63}"/>
              </a:ext>
            </a:extLst>
          </p:cNvPr>
          <p:cNvSpPr/>
          <p:nvPr/>
        </p:nvSpPr>
        <p:spPr>
          <a:xfrm>
            <a:off x="3639855" y="1755791"/>
            <a:ext cx="3269715" cy="510220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a:solidFill>
                  <a:schemeClr val="tx1"/>
                </a:solidFill>
                <a:latin typeface="Times New Roman" panose="02020603050405020304" pitchFamily="18" charset="0"/>
                <a:cs typeface="Times New Roman" panose="02020603050405020304" pitchFamily="18" charset="0"/>
              </a:rPr>
              <a:t>- Về quản lý, bảo vệ chủ quyền lãnh thổ, an ninh biên giới quốc gia; xây dựng biên giới hòa bình, hữu nghị, hợp tác và phát triển;</a:t>
            </a:r>
          </a:p>
          <a:p>
            <a:pPr algn="just"/>
            <a:r>
              <a:rPr lang="en-US">
                <a:solidFill>
                  <a:schemeClr val="tx1"/>
                </a:solidFill>
                <a:latin typeface="Times New Roman" panose="02020603050405020304" pitchFamily="18" charset="0"/>
                <a:cs typeface="Times New Roman" panose="02020603050405020304" pitchFamily="18" charset="0"/>
              </a:rPr>
              <a:t>- Công tác dân tộc, chính sách dân tộc về bảo đảm các dân tộc bình đẳng, đoàn kết …</a:t>
            </a:r>
          </a:p>
          <a:p>
            <a:pPr algn="just"/>
            <a:r>
              <a:rPr lang="en-US">
                <a:solidFill>
                  <a:schemeClr val="tx1"/>
                </a:solidFill>
                <a:latin typeface="Times New Roman" panose="02020603050405020304" pitchFamily="18" charset="0"/>
                <a:cs typeface="Times New Roman" panose="02020603050405020304" pitchFamily="18" charset="0"/>
              </a:rPr>
              <a:t>- Tiềm năng, thế mạnh, các chính sách thu hút đầu tư ở vùng đồng bào dân tộc thiểu số; Các giá trị, bản sắc văn hóa truyền </a:t>
            </a:r>
            <a:r>
              <a:rPr lang="en-US" smtClean="0">
                <a:solidFill>
                  <a:schemeClr val="tx1"/>
                </a:solidFill>
                <a:latin typeface="Times New Roman" panose="02020603050405020304" pitchFamily="18" charset="0"/>
                <a:cs typeface="Times New Roman" panose="02020603050405020304" pitchFamily="18" charset="0"/>
              </a:rPr>
              <a:t>thống</a:t>
            </a:r>
            <a:r>
              <a:rPr lang="en-US">
                <a:solidFill>
                  <a:schemeClr val="tx1"/>
                </a:solidFill>
                <a:latin typeface="Times New Roman" panose="02020603050405020304" pitchFamily="18" charset="0"/>
                <a:cs typeface="Times New Roman" panose="02020603050405020304" pitchFamily="18" charset="0"/>
              </a:rPr>
              <a:t>;</a:t>
            </a:r>
          </a:p>
          <a:p>
            <a:pPr algn="just"/>
            <a:r>
              <a:rPr lang="en-US">
                <a:solidFill>
                  <a:schemeClr val="tx1"/>
                </a:solidFill>
                <a:latin typeface="Times New Roman" panose="02020603050405020304" pitchFamily="18" charset="0"/>
                <a:cs typeface="Times New Roman" panose="02020603050405020304" pitchFamily="18" charset="0"/>
              </a:rPr>
              <a:t>- Thành tựu của Việt Nam trong việc bảo vệ và thúc đẩy quyền con người ở vùng đồng bào dân tộc thiểu số;</a:t>
            </a:r>
          </a:p>
          <a:p>
            <a:pPr algn="just"/>
            <a:r>
              <a:rPr lang="en-US">
                <a:solidFill>
                  <a:schemeClr val="tx1"/>
                </a:solidFill>
                <a:latin typeface="Times New Roman" panose="02020603050405020304" pitchFamily="18" charset="0"/>
                <a:cs typeface="Times New Roman" panose="02020603050405020304" pitchFamily="18" charset="0"/>
              </a:rPr>
              <a:t>- Đấu tranh với các thông tin, quan điểm sai trái, thù địch …</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4" name="Rectangle 33">
            <a:extLst>
              <a:ext uri="{FF2B5EF4-FFF2-40B4-BE49-F238E27FC236}">
                <a16:creationId xmlns:a16="http://schemas.microsoft.com/office/drawing/2014/main" id="{77B40DC6-32D1-866E-5D43-57739ADF24C1}"/>
              </a:ext>
            </a:extLst>
          </p:cNvPr>
          <p:cNvSpPr/>
          <p:nvPr/>
        </p:nvSpPr>
        <p:spPr>
          <a:xfrm>
            <a:off x="6965921" y="890945"/>
            <a:ext cx="1668677" cy="5925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4</a:t>
            </a:r>
            <a:r>
              <a:rPr lang="en-US">
                <a:solidFill>
                  <a:schemeClr val="tx1"/>
                </a:solidFill>
                <a:latin typeface="Times New Roman" panose="02020603050405020304" pitchFamily="18" charset="0"/>
                <a:cs typeface="Times New Roman" panose="02020603050405020304" pitchFamily="18" charset="0"/>
              </a:rPr>
              <a:t>. Hình thức sản phẩm</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7034400" y="1785389"/>
            <a:ext cx="1668677" cy="49399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vi-VN">
                <a:solidFill>
                  <a:schemeClr val="tx1"/>
                </a:solidFill>
                <a:latin typeface="Times New Roman" panose="02020603050405020304" pitchFamily="18" charset="0"/>
                <a:cs typeface="Times New Roman" panose="02020603050405020304" pitchFamily="18" charset="0"/>
              </a:rPr>
              <a:t>Bản tin</a:t>
            </a:r>
            <a:r>
              <a:rPr lang="en-US">
                <a:solidFill>
                  <a:schemeClr val="tx1"/>
                </a:solidFill>
                <a:latin typeface="Times New Roman" panose="02020603050405020304" pitchFamily="18" charset="0"/>
                <a:cs typeface="Times New Roman" panose="02020603050405020304" pitchFamily="18" charset="0"/>
              </a:rPr>
              <a:t> (thể hiện dưới dạng âm thanh, chữ viết, hình ảnh)</a:t>
            </a:r>
            <a:r>
              <a:rPr lang="vi-VN">
                <a:solidFill>
                  <a:schemeClr val="tx1"/>
                </a:solidFill>
                <a:latin typeface="Times New Roman" panose="02020603050405020304" pitchFamily="18" charset="0"/>
                <a:cs typeface="Times New Roman" panose="02020603050405020304" pitchFamily="18" charset="0"/>
              </a:rPr>
              <a:t>, tài liệu</a:t>
            </a:r>
            <a:r>
              <a:rPr lang="en-US">
                <a:solidFill>
                  <a:schemeClr val="tx1"/>
                </a:solidFill>
                <a:latin typeface="Times New Roman" panose="02020603050405020304" pitchFamily="18" charset="0"/>
                <a:cs typeface="Times New Roman" panose="02020603050405020304" pitchFamily="18" charset="0"/>
              </a:rPr>
              <a:t> (thông tin chuyên đề, sổ tay nghiệp vụ)</a:t>
            </a:r>
            <a:r>
              <a:rPr lang="vi-VN">
                <a:solidFill>
                  <a:schemeClr val="tx1"/>
                </a:solidFill>
                <a:latin typeface="Times New Roman" panose="02020603050405020304" pitchFamily="18" charset="0"/>
                <a:cs typeface="Times New Roman" panose="02020603050405020304" pitchFamily="18" charset="0"/>
              </a:rPr>
              <a:t>,</a:t>
            </a:r>
            <a:r>
              <a:rPr lang="en-US">
                <a:solidFill>
                  <a:schemeClr val="tx1"/>
                </a:solidFill>
                <a:latin typeface="Times New Roman" panose="02020603050405020304" pitchFamily="18" charset="0"/>
                <a:cs typeface="Times New Roman" panose="02020603050405020304" pitchFamily="18" charset="0"/>
              </a:rPr>
              <a:t> tờ rơi, tờ gấp, áp phích, thư viện điện tử,</a:t>
            </a:r>
            <a:r>
              <a:rPr lang="vi-VN">
                <a:solidFill>
                  <a:schemeClr val="tx1"/>
                </a:solidFill>
                <a:latin typeface="Times New Roman" panose="02020603050405020304" pitchFamily="18" charset="0"/>
                <a:cs typeface="Times New Roman" panose="02020603050405020304" pitchFamily="18" charset="0"/>
              </a:rPr>
              <a:t> video clip và các </a:t>
            </a:r>
            <a:r>
              <a:rPr lang="en-US">
                <a:solidFill>
                  <a:schemeClr val="tx1"/>
                </a:solidFill>
                <a:latin typeface="Times New Roman" panose="02020603050405020304" pitchFamily="18" charset="0"/>
                <a:cs typeface="Times New Roman" panose="02020603050405020304" pitchFamily="18" charset="0"/>
              </a:rPr>
              <a:t>sản phẩm thông tin điện tử</a:t>
            </a:r>
            <a:r>
              <a:rPr lang="vi-VN">
                <a:solidFill>
                  <a:schemeClr val="tx1"/>
                </a:solidFill>
                <a:latin typeface="Times New Roman" panose="02020603050405020304" pitchFamily="18" charset="0"/>
                <a:cs typeface="Times New Roman" panose="02020603050405020304" pitchFamily="18" charset="0"/>
              </a:rPr>
              <a:t> khác</a:t>
            </a:r>
            <a:r>
              <a:rPr lang="en-US">
                <a:solidFill>
                  <a:schemeClr val="tx1"/>
                </a:solidFill>
                <a:latin typeface="Times New Roman" panose="02020603050405020304" pitchFamily="18" charset="0"/>
                <a:cs typeface="Times New Roman" panose="02020603050405020304" pitchFamily="18" charset="0"/>
              </a:rPr>
              <a:t>; Chú trọng</a:t>
            </a:r>
            <a:r>
              <a:rPr lang="vi-VN">
                <a:solidFill>
                  <a:schemeClr val="tx1"/>
                </a:solidFill>
                <a:latin typeface="Times New Roman" panose="02020603050405020304" pitchFamily="18" charset="0"/>
                <a:cs typeface="Times New Roman" panose="02020603050405020304" pitchFamily="18" charset="0"/>
              </a:rPr>
              <a:t> ứng dụng công nghệ thông tin</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862B8B13-4907-BDE3-1D3C-A4B97D258C30}"/>
              </a:ext>
            </a:extLst>
          </p:cNvPr>
          <p:cNvSpPr/>
          <p:nvPr/>
        </p:nvSpPr>
        <p:spPr>
          <a:xfrm>
            <a:off x="8827907" y="1785324"/>
            <a:ext cx="1270408" cy="5020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solidFill>
                  <a:schemeClr val="tx1"/>
                </a:solidFill>
                <a:latin typeface="Times New Roman" panose="02020603050405020304" pitchFamily="18" charset="0"/>
                <a:cs typeface="Times New Roman" panose="02020603050405020304" pitchFamily="18" charset="0"/>
              </a:rPr>
              <a:t>T</a:t>
            </a:r>
            <a:r>
              <a:rPr lang="vi-VN">
                <a:solidFill>
                  <a:schemeClr val="tx1"/>
                </a:solidFill>
                <a:latin typeface="+mj-lt"/>
              </a:rPr>
              <a:t>iếng Việt, tiếng dân tộc thiểu số</a:t>
            </a:r>
            <a:r>
              <a:rPr lang="en-US">
                <a:solidFill>
                  <a:schemeClr val="tx1"/>
                </a:solidFill>
                <a:latin typeface="+mj-lt"/>
              </a:rPr>
              <a:t>, </a:t>
            </a:r>
            <a:r>
              <a:rPr lang="vi-VN">
                <a:solidFill>
                  <a:schemeClr val="tx1"/>
                </a:solidFill>
                <a:latin typeface="+mj-lt"/>
              </a:rPr>
              <a:t>ngôn ngữ nước ngoài, ngôn ngữ các nước có chung đường biên giới với Việt Nam </a:t>
            </a:r>
            <a:r>
              <a:rPr lang="en-US">
                <a:solidFill>
                  <a:schemeClr val="tx1"/>
                </a:solidFill>
                <a:latin typeface="+mj-lt"/>
              </a:rPr>
              <a:t>(</a:t>
            </a:r>
            <a:r>
              <a:rPr lang="vi-VN">
                <a:solidFill>
                  <a:schemeClr val="tx1"/>
                </a:solidFill>
                <a:latin typeface="+mj-lt"/>
              </a:rPr>
              <a:t>tiếng Lào, tiếng Campuchia, tiếng Trung Quốc</a:t>
            </a:r>
            <a:r>
              <a:rPr lang="en-US">
                <a:solidFill>
                  <a:schemeClr val="tx1"/>
                </a:solidFill>
                <a:latin typeface="+mj-lt"/>
              </a:rPr>
              <a:t>) </a:t>
            </a:r>
            <a:endParaRPr lang="en-US" dirty="0">
              <a:solidFill>
                <a:schemeClr val="tx1"/>
              </a:solidFill>
              <a:latin typeface="+mj-lt"/>
              <a:cs typeface="Times New Roman" panose="02020603050405020304" pitchFamily="18" charset="0"/>
            </a:endParaRPr>
          </a:p>
          <a:p>
            <a:pPr algn="ctr"/>
            <a:r>
              <a:rPr lang="en-US" sz="2000" dirty="0">
                <a:solidFill>
                  <a:schemeClr val="tx1"/>
                </a:solidFill>
                <a:latin typeface="Times New Roman" panose="02020603050405020304" pitchFamily="18" charset="0"/>
                <a:ea typeface="Calibri" panose="020F0502020204030204" pitchFamily="34" charset="0"/>
              </a:rPr>
              <a:t> </a:t>
            </a:r>
            <a:endParaRPr lang="en-US" sz="2000" dirty="0">
              <a:solidFill>
                <a:schemeClr val="tx1"/>
              </a:solidFill>
              <a:latin typeface="Times New Roman" panose="02020603050405020304" pitchFamily="18" charset="0"/>
              <a:cs typeface="Times New Roman" panose="02020603050405020304" pitchFamily="18" charset="0"/>
            </a:endParaRPr>
          </a:p>
        </p:txBody>
      </p:sp>
      <p:grpSp>
        <p:nvGrpSpPr>
          <p:cNvPr id="45" name="Group 44">
            <a:extLst>
              <a:ext uri="{FF2B5EF4-FFF2-40B4-BE49-F238E27FC236}">
                <a16:creationId xmlns:a16="http://schemas.microsoft.com/office/drawing/2014/main" id="{09E5DC6C-D927-3426-186F-E31435415772}"/>
              </a:ext>
            </a:extLst>
          </p:cNvPr>
          <p:cNvGrpSpPr/>
          <p:nvPr/>
        </p:nvGrpSpPr>
        <p:grpSpPr>
          <a:xfrm rot="5400000">
            <a:off x="2643881" y="1333561"/>
            <a:ext cx="295681" cy="510242"/>
            <a:chOff x="1821527" y="1583388"/>
            <a:chExt cx="350031" cy="409470"/>
          </a:xfrm>
        </p:grpSpPr>
        <p:sp>
          <p:nvSpPr>
            <p:cNvPr id="46" name="Arrow: Right 45">
              <a:extLst>
                <a:ext uri="{FF2B5EF4-FFF2-40B4-BE49-F238E27FC236}">
                  <a16:creationId xmlns:a16="http://schemas.microsoft.com/office/drawing/2014/main" id="{9F1FB827-7B43-F336-7275-FD6E5A9A1C7C}"/>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Arrow: Right 4">
              <a:extLst>
                <a:ext uri="{FF2B5EF4-FFF2-40B4-BE49-F238E27FC236}">
                  <a16:creationId xmlns:a16="http://schemas.microsoft.com/office/drawing/2014/main" id="{9296DECC-9214-57D1-9858-CCA4651BD6C9}"/>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2" name="Group 51">
            <a:extLst>
              <a:ext uri="{FF2B5EF4-FFF2-40B4-BE49-F238E27FC236}">
                <a16:creationId xmlns:a16="http://schemas.microsoft.com/office/drawing/2014/main" id="{B5B49A4A-9C80-AC05-1188-8E5BF2CF36BC}"/>
              </a:ext>
            </a:extLst>
          </p:cNvPr>
          <p:cNvGrpSpPr/>
          <p:nvPr/>
        </p:nvGrpSpPr>
        <p:grpSpPr>
          <a:xfrm rot="5400000">
            <a:off x="929829" y="1383660"/>
            <a:ext cx="307548" cy="581917"/>
            <a:chOff x="1821527" y="1583388"/>
            <a:chExt cx="350031" cy="409470"/>
          </a:xfrm>
        </p:grpSpPr>
        <p:sp>
          <p:nvSpPr>
            <p:cNvPr id="53" name="Arrow: Right 52">
              <a:extLst>
                <a:ext uri="{FF2B5EF4-FFF2-40B4-BE49-F238E27FC236}">
                  <a16:creationId xmlns:a16="http://schemas.microsoft.com/office/drawing/2014/main" id="{C0FD2A1F-CA8F-574A-21DC-879A991087DE}"/>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4" name="Arrow: Right 4">
              <a:extLst>
                <a:ext uri="{FF2B5EF4-FFF2-40B4-BE49-F238E27FC236}">
                  <a16:creationId xmlns:a16="http://schemas.microsoft.com/office/drawing/2014/main" id="{8A5CDA39-6651-8FFC-6DB8-C5A4CB6E08E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8" name="Group 57">
            <a:extLst>
              <a:ext uri="{FF2B5EF4-FFF2-40B4-BE49-F238E27FC236}">
                <a16:creationId xmlns:a16="http://schemas.microsoft.com/office/drawing/2014/main" id="{2CC5D287-8ACF-FFF7-2B10-15BD06006862}"/>
              </a:ext>
            </a:extLst>
          </p:cNvPr>
          <p:cNvGrpSpPr/>
          <p:nvPr/>
        </p:nvGrpSpPr>
        <p:grpSpPr>
          <a:xfrm rot="5400000">
            <a:off x="5014400" y="1408788"/>
            <a:ext cx="328910" cy="469374"/>
            <a:chOff x="1821527" y="1583388"/>
            <a:chExt cx="350031" cy="409470"/>
          </a:xfrm>
        </p:grpSpPr>
        <p:sp>
          <p:nvSpPr>
            <p:cNvPr id="59" name="Arrow: Right 58">
              <a:extLst>
                <a:ext uri="{FF2B5EF4-FFF2-40B4-BE49-F238E27FC236}">
                  <a16:creationId xmlns:a16="http://schemas.microsoft.com/office/drawing/2014/main" id="{433B82E5-B139-BB6E-E9F6-A82FE0B55BD6}"/>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0" name="Arrow: Right 4">
              <a:extLst>
                <a:ext uri="{FF2B5EF4-FFF2-40B4-BE49-F238E27FC236}">
                  <a16:creationId xmlns:a16="http://schemas.microsoft.com/office/drawing/2014/main" id="{F2925846-52DE-FA4A-2416-D48DD85780F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61" name="Group 60">
            <a:extLst>
              <a:ext uri="{FF2B5EF4-FFF2-40B4-BE49-F238E27FC236}">
                <a16:creationId xmlns:a16="http://schemas.microsoft.com/office/drawing/2014/main" id="{B82BFF54-CAF8-9DD4-F271-49EC5FBA8148}"/>
              </a:ext>
            </a:extLst>
          </p:cNvPr>
          <p:cNvGrpSpPr/>
          <p:nvPr/>
        </p:nvGrpSpPr>
        <p:grpSpPr>
          <a:xfrm rot="5400000">
            <a:off x="9216529" y="1438415"/>
            <a:ext cx="323956" cy="469373"/>
            <a:chOff x="1821527" y="1583388"/>
            <a:chExt cx="350031" cy="409470"/>
          </a:xfrm>
        </p:grpSpPr>
        <p:sp>
          <p:nvSpPr>
            <p:cNvPr id="62" name="Arrow: Right 61">
              <a:extLst>
                <a:ext uri="{FF2B5EF4-FFF2-40B4-BE49-F238E27FC236}">
                  <a16:creationId xmlns:a16="http://schemas.microsoft.com/office/drawing/2014/main" id="{AC47EDEC-2B6A-E23C-757F-8DA847AAFDA4}"/>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3" name="Arrow: Right 4">
              <a:extLst>
                <a:ext uri="{FF2B5EF4-FFF2-40B4-BE49-F238E27FC236}">
                  <a16:creationId xmlns:a16="http://schemas.microsoft.com/office/drawing/2014/main" id="{2E8ABAC7-E632-F2F4-8B50-B957F587AE0E}"/>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64" name="Group 63">
            <a:extLst>
              <a:ext uri="{FF2B5EF4-FFF2-40B4-BE49-F238E27FC236}">
                <a16:creationId xmlns:a16="http://schemas.microsoft.com/office/drawing/2014/main" id="{41EE0448-DD66-049E-B370-596458F35BE4}"/>
              </a:ext>
            </a:extLst>
          </p:cNvPr>
          <p:cNvGrpSpPr/>
          <p:nvPr/>
        </p:nvGrpSpPr>
        <p:grpSpPr>
          <a:xfrm rot="5400000">
            <a:off x="7857514" y="1441323"/>
            <a:ext cx="323956" cy="469373"/>
            <a:chOff x="1821527" y="1583388"/>
            <a:chExt cx="350031" cy="409470"/>
          </a:xfrm>
        </p:grpSpPr>
        <p:sp>
          <p:nvSpPr>
            <p:cNvPr id="65" name="Arrow: Right 64">
              <a:extLst>
                <a:ext uri="{FF2B5EF4-FFF2-40B4-BE49-F238E27FC236}">
                  <a16:creationId xmlns:a16="http://schemas.microsoft.com/office/drawing/2014/main" id="{487970FC-E804-A80B-71E9-BCBA2037F8F0}"/>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6" name="Arrow: Right 4">
              <a:extLst>
                <a:ext uri="{FF2B5EF4-FFF2-40B4-BE49-F238E27FC236}">
                  <a16:creationId xmlns:a16="http://schemas.microsoft.com/office/drawing/2014/main" id="{9ACA73E5-A4E1-BBB1-C0F8-04FAC397B2E2}"/>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69663" y="233046"/>
            <a:ext cx="11875082" cy="597902"/>
          </a:xfrm>
          <a:solidFill>
            <a:schemeClr val="accent4">
              <a:lumMod val="20000"/>
              <a:lumOff val="80000"/>
            </a:schemeClr>
          </a:solidFill>
          <a:ln>
            <a:solidFill>
              <a:schemeClr val="accent1"/>
            </a:solidFill>
          </a:ln>
        </p:spPr>
        <p:txBody>
          <a:bodyPr>
            <a:noAutofit/>
          </a:bodyPr>
          <a:lstStyle/>
          <a:p>
            <a:pPr algn="ctr"/>
            <a:r>
              <a:rPr lang="en-US" sz="2200" b="1" dirty="0" smtClean="0">
                <a:latin typeface="Times New Roman" panose="02020603050405020304" pitchFamily="18" charset="0"/>
                <a:cs typeface="Times New Roman" panose="02020603050405020304" pitchFamily="18" charset="0"/>
              </a:rPr>
              <a:t>1. SẢN XUẤT CÁC SẢN PHẨM THÔNG TIN PHỤC VỤ CÔNG TÁC THÔNG </a:t>
            </a:r>
            <a:r>
              <a:rPr lang="en-US" sz="2200" b="1" smtClean="0">
                <a:latin typeface="Times New Roman" panose="02020603050405020304" pitchFamily="18" charset="0"/>
                <a:cs typeface="Times New Roman" panose="02020603050405020304" pitchFamily="18" charset="0"/>
              </a:rPr>
              <a:t>TIN </a:t>
            </a:r>
            <a:r>
              <a:rPr lang="en-US" sz="2200" b="1" smtClean="0">
                <a:latin typeface="Times New Roman" panose="02020603050405020304" pitchFamily="18" charset="0"/>
                <a:cs typeface="Times New Roman" panose="02020603050405020304" pitchFamily="18" charset="0"/>
              </a:rPr>
              <a:t>                      ĐỐI </a:t>
            </a:r>
            <a:r>
              <a:rPr lang="en-US" sz="2200" b="1" dirty="0" smtClean="0">
                <a:latin typeface="Times New Roman" panose="02020603050405020304" pitchFamily="18" charset="0"/>
                <a:cs typeface="Times New Roman" panose="02020603050405020304" pitchFamily="18" charset="0"/>
              </a:rPr>
              <a:t>NGOẠI VÙNG ĐỒNG BÀO DÂN TỘC THIỂU SỐ VÀ MIỀN NÚI</a:t>
            </a:r>
            <a:endParaRPr lang="en-US" sz="3000" b="1" dirty="0"/>
          </a:p>
        </p:txBody>
      </p:sp>
      <p:sp>
        <p:nvSpPr>
          <p:cNvPr id="71" name="Rectangle 70">
            <a:extLst>
              <a:ext uri="{FF2B5EF4-FFF2-40B4-BE49-F238E27FC236}">
                <a16:creationId xmlns:a16="http://schemas.microsoft.com/office/drawing/2014/main" id="{3C444853-8811-66C2-39F9-7BEA8A68BA0A}"/>
              </a:ext>
            </a:extLst>
          </p:cNvPr>
          <p:cNvSpPr/>
          <p:nvPr/>
        </p:nvSpPr>
        <p:spPr>
          <a:xfrm>
            <a:off x="10374567" y="912041"/>
            <a:ext cx="1593640" cy="593589"/>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6</a:t>
            </a:r>
            <a:r>
              <a:rPr lang="en-US">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Tổ</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chức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thực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hiện</a:t>
            </a:r>
            <a:endParaRPr lang="en-US"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11081141" y="1471722"/>
            <a:ext cx="323956" cy="469373"/>
            <a:chOff x="1821527" y="1583388"/>
            <a:chExt cx="350031" cy="409470"/>
          </a:xfrm>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75" name="Rectangle 74">
            <a:extLst>
              <a:ext uri="{FF2B5EF4-FFF2-40B4-BE49-F238E27FC236}">
                <a16:creationId xmlns:a16="http://schemas.microsoft.com/office/drawing/2014/main" id="{EF4F1643-2808-6B0A-0B2B-2583BACA0CD7}"/>
              </a:ext>
            </a:extLst>
          </p:cNvPr>
          <p:cNvSpPr/>
          <p:nvPr/>
        </p:nvSpPr>
        <p:spPr>
          <a:xfrm>
            <a:off x="10364638" y="1816526"/>
            <a:ext cx="1680107" cy="500470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1800">
                <a:solidFill>
                  <a:schemeClr val="tx1"/>
                </a:solidFill>
                <a:effectLst/>
                <a:latin typeface="Times New Roman" panose="02020603050405020304" pitchFamily="18" charset="0"/>
                <a:ea typeface="Calibri" panose="020F0502020204030204" pitchFamily="34" charset="0"/>
              </a:rPr>
              <a:t>- Cơ quan TW: Đề xuất kế hoạch, tổ chức triển khai và báo cáo kết quả thực hiện gửi Bộ TTTT tổng hợp;</a:t>
            </a:r>
          </a:p>
          <a:p>
            <a:pPr algn="just"/>
            <a:r>
              <a:rPr lang="en-US">
                <a:solidFill>
                  <a:schemeClr val="tx1"/>
                </a:solidFill>
                <a:latin typeface="Times New Roman" panose="02020603050405020304" pitchFamily="18" charset="0"/>
                <a:ea typeface="Calibri" panose="020F0502020204030204" pitchFamily="34" charset="0"/>
              </a:rPr>
              <a:t>- Địa phương: Tham mưu cho UBND cấp tỉnh, gửi kế hoạch, báo cáo kết quả thực hiện nhiệm vụ và sản phẩm cho Bộ </a:t>
            </a:r>
            <a:r>
              <a:rPr lang="en-US" smtClean="0">
                <a:solidFill>
                  <a:schemeClr val="tx1"/>
                </a:solidFill>
                <a:latin typeface="Times New Roman" panose="02020603050405020304" pitchFamily="18" charset="0"/>
                <a:ea typeface="Calibri" panose="020F0502020204030204" pitchFamily="34" charset="0"/>
              </a:rPr>
              <a:t>TTTT.</a:t>
            </a:r>
            <a:endParaRPr lang="en-US" sz="1800">
              <a:solidFill>
                <a:schemeClr val="tx1"/>
              </a:solidFill>
              <a:effectLst/>
              <a:latin typeface="Times New Roman" panose="02020603050405020304" pitchFamily="18" charset="0"/>
              <a:ea typeface="Calibri" panose="020F0502020204030204" pitchFamily="34" charset="0"/>
            </a:endParaRPr>
          </a:p>
          <a:p>
            <a:pPr algn="just"/>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40" name="Rectangle 39">
            <a:extLst>
              <a:ext uri="{FF2B5EF4-FFF2-40B4-BE49-F238E27FC236}">
                <a16:creationId xmlns:a16="http://schemas.microsoft.com/office/drawing/2014/main" id="{77B40DC6-32D1-866E-5D43-57739ADF24C1}"/>
              </a:ext>
            </a:extLst>
          </p:cNvPr>
          <p:cNvSpPr/>
          <p:nvPr/>
        </p:nvSpPr>
        <p:spPr>
          <a:xfrm>
            <a:off x="8741931" y="885230"/>
            <a:ext cx="1422593" cy="5925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Times New Roman" panose="02020603050405020304" pitchFamily="18" charset="0"/>
                <a:cs typeface="Times New Roman" panose="02020603050405020304" pitchFamily="18" charset="0"/>
              </a:rPr>
              <a:t>5. Ngôn ngữ</a:t>
            </a: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31103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18181" y="1309949"/>
            <a:ext cx="2159564" cy="39838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1. </a:t>
            </a:r>
            <a:r>
              <a:rPr lang="en-US" b="1" dirty="0" err="1">
                <a:solidFill>
                  <a:schemeClr val="tx1"/>
                </a:solidFill>
                <a:latin typeface="Times New Roman" panose="02020603050405020304" pitchFamily="18" charset="0"/>
                <a:cs typeface="Times New Roman" panose="02020603050405020304" pitchFamily="18" charset="0"/>
              </a:rPr>
              <a:t>Mục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tiêu</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48823" y="2038351"/>
            <a:ext cx="2064763" cy="430928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solidFill>
                  <a:schemeClr val="tx1"/>
                </a:solidFill>
                <a:latin typeface="Times New Roman" panose="02020603050405020304" pitchFamily="18" charset="0"/>
                <a:ea typeface="Calibri" panose="020F0502020204030204" pitchFamily="34" charset="0"/>
              </a:rPr>
              <a:t>Xây dựng cơ sở dữ liệu phục vụ công tác thông tin đối ngoại khu vực biên giới cho các Sở Thông tin và Truyền thông, các cơ quan, tổ chức có nhu cầu sử dụng, nhất là các đồn biên phòng và các huyện, các xã khu vực biên giới</a:t>
            </a:r>
            <a:endParaRPr lang="en-US" dirty="0">
              <a:solidFill>
                <a:schemeClr val="tx1"/>
              </a:solidFill>
              <a:latin typeface="Times New Roman" panose="02020603050405020304" pitchFamily="18" charset="0"/>
              <a:ea typeface="Calibri" panose="020F0502020204030204" pitchFamily="34" charset="0"/>
            </a:endParaRPr>
          </a:p>
        </p:txBody>
      </p:sp>
      <p:sp>
        <p:nvSpPr>
          <p:cNvPr id="23" name="Rectangle 22">
            <a:extLst>
              <a:ext uri="{FF2B5EF4-FFF2-40B4-BE49-F238E27FC236}">
                <a16:creationId xmlns:a16="http://schemas.microsoft.com/office/drawing/2014/main" id="{2E687B1B-388E-F653-7947-A14D7370AB45}"/>
              </a:ext>
            </a:extLst>
          </p:cNvPr>
          <p:cNvSpPr/>
          <p:nvPr/>
        </p:nvSpPr>
        <p:spPr>
          <a:xfrm>
            <a:off x="2434702" y="1289580"/>
            <a:ext cx="2879275" cy="433469"/>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Times New Roman" panose="02020603050405020304" pitchFamily="18" charset="0"/>
                <a:cs typeface="Times New Roman" panose="02020603050405020304" pitchFamily="18" charset="0"/>
              </a:rPr>
              <a:t>2. Nội </a:t>
            </a:r>
            <a:r>
              <a:rPr lang="en-US" b="1" dirty="0">
                <a:solidFill>
                  <a:schemeClr val="tx1"/>
                </a:solidFill>
                <a:latin typeface="Times New Roman" panose="02020603050405020304" pitchFamily="18" charset="0"/>
                <a:cs typeface="Times New Roman" panose="02020603050405020304" pitchFamily="18" charset="0"/>
              </a:rPr>
              <a:t>dung </a:t>
            </a:r>
            <a:r>
              <a:rPr lang="en-US" b="1" dirty="0" err="1">
                <a:solidFill>
                  <a:schemeClr val="tx1"/>
                </a:solidFill>
                <a:latin typeface="Times New Roman" panose="02020603050405020304" pitchFamily="18" charset="0"/>
                <a:cs typeface="Times New Roman" panose="02020603050405020304" pitchFamily="18" charset="0"/>
              </a:rPr>
              <a:t>thực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hiện</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id="{969148AC-E1B9-10F2-9F7D-615A3CD08C63}"/>
              </a:ext>
            </a:extLst>
          </p:cNvPr>
          <p:cNvSpPr/>
          <p:nvPr/>
        </p:nvSpPr>
        <p:spPr>
          <a:xfrm>
            <a:off x="2288527" y="2055487"/>
            <a:ext cx="3281000" cy="42921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solidFill>
                  <a:schemeClr val="tx1"/>
                </a:solidFill>
                <a:latin typeface="Times New Roman" panose="02020603050405020304" pitchFamily="18" charset="0"/>
                <a:ea typeface="Calibri" panose="020F0502020204030204" pitchFamily="34" charset="0"/>
              </a:rPr>
              <a:t>Xây dựng phần mềm, cơ sở dữ liệu, thuê dịch vụ công nghệ thông tin (nếu có) và duy trì, vận hành hệ thống cơ sở dữ liệu phục vụ công tác thông tin đối </a:t>
            </a:r>
            <a:r>
              <a:rPr lang="en-US" smtClean="0">
                <a:solidFill>
                  <a:schemeClr val="tx1"/>
                </a:solidFill>
                <a:latin typeface="Times New Roman" panose="02020603050405020304" pitchFamily="18" charset="0"/>
                <a:ea typeface="Calibri" panose="020F0502020204030204" pitchFamily="34" charset="0"/>
              </a:rPr>
              <a:t>ngoại</a:t>
            </a:r>
            <a:endParaRPr lang="en-US" dirty="0">
              <a:solidFill>
                <a:schemeClr val="tx1"/>
              </a:solidFill>
              <a:latin typeface="Times New Roman" panose="02020603050405020304" pitchFamily="18" charset="0"/>
              <a:ea typeface="Calibri" panose="020F0502020204030204" pitchFamily="34" charset="0"/>
            </a:endParaRPr>
          </a:p>
        </p:txBody>
      </p:sp>
      <p:grpSp>
        <p:nvGrpSpPr>
          <p:cNvPr id="49" name="Group 48">
            <a:extLst>
              <a:ext uri="{FF2B5EF4-FFF2-40B4-BE49-F238E27FC236}">
                <a16:creationId xmlns:a16="http://schemas.microsoft.com/office/drawing/2014/main" id="{4520277F-6063-8983-4405-411FA3710383}"/>
              </a:ext>
            </a:extLst>
          </p:cNvPr>
          <p:cNvGrpSpPr/>
          <p:nvPr/>
        </p:nvGrpSpPr>
        <p:grpSpPr>
          <a:xfrm rot="5400000">
            <a:off x="918440" y="1610478"/>
            <a:ext cx="395134" cy="529438"/>
            <a:chOff x="1821527" y="1583388"/>
            <a:chExt cx="350031" cy="409470"/>
          </a:xfrm>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5" name="Group 54">
            <a:extLst>
              <a:ext uri="{FF2B5EF4-FFF2-40B4-BE49-F238E27FC236}">
                <a16:creationId xmlns:a16="http://schemas.microsoft.com/office/drawing/2014/main" id="{2F50F149-F0CE-8B0C-57ED-CE9C0DCCCCB3}"/>
              </a:ext>
            </a:extLst>
          </p:cNvPr>
          <p:cNvGrpSpPr/>
          <p:nvPr/>
        </p:nvGrpSpPr>
        <p:grpSpPr>
          <a:xfrm rot="5400000">
            <a:off x="3702859" y="1693739"/>
            <a:ext cx="305657" cy="469195"/>
            <a:chOff x="1821527" y="1583388"/>
            <a:chExt cx="350031" cy="409470"/>
          </a:xfrm>
        </p:grpSpPr>
        <p:sp>
          <p:nvSpPr>
            <p:cNvPr id="56" name="Arrow: Right 55">
              <a:extLst>
                <a:ext uri="{FF2B5EF4-FFF2-40B4-BE49-F238E27FC236}">
                  <a16:creationId xmlns:a16="http://schemas.microsoft.com/office/drawing/2014/main" id="{91A451F5-0ABC-00A0-9AE2-00754D40E922}"/>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5E4B34D7-0C73-3DEB-D2B6-479FC7EB688A}"/>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99153" y="513976"/>
            <a:ext cx="11852434" cy="563297"/>
          </a:xfrm>
          <a:solidFill>
            <a:schemeClr val="accent4">
              <a:lumMod val="20000"/>
              <a:lumOff val="80000"/>
            </a:schemeClr>
          </a:solidFill>
          <a:ln>
            <a:solidFill>
              <a:schemeClr val="accent1"/>
            </a:solidFill>
          </a:ln>
        </p:spPr>
        <p:txBody>
          <a:bodyPr>
            <a:noAutofit/>
          </a:bodyPr>
          <a:lstStyle/>
          <a:p>
            <a:pPr algn="ctr"/>
            <a:r>
              <a:rPr lang="en-US" sz="2200" b="1" dirty="0" smtClean="0">
                <a:effectLst/>
                <a:latin typeface="Times New Roman" panose="02020603050405020304" pitchFamily="18" charset="0"/>
                <a:ea typeface="Calibri" panose="020F0502020204030204" pitchFamily="34" charset="0"/>
              </a:rPr>
              <a:t>2. XÂY DỰNG CƠ SỞ DỮ LIỆU PHỤC VỤ CÔNG TÁC TTĐN KHU VỰC BIÊN GIỚI</a:t>
            </a:r>
            <a:endParaRPr lang="en-US" sz="2200" b="1" dirty="0"/>
          </a:p>
        </p:txBody>
      </p:sp>
      <p:sp>
        <p:nvSpPr>
          <p:cNvPr id="71" name="Rectangle 70">
            <a:extLst>
              <a:ext uri="{FF2B5EF4-FFF2-40B4-BE49-F238E27FC236}">
                <a16:creationId xmlns:a16="http://schemas.microsoft.com/office/drawing/2014/main" id="{3C444853-8811-66C2-39F9-7BEA8A68BA0A}"/>
              </a:ext>
            </a:extLst>
          </p:cNvPr>
          <p:cNvSpPr/>
          <p:nvPr/>
        </p:nvSpPr>
        <p:spPr>
          <a:xfrm>
            <a:off x="6066985" y="1278851"/>
            <a:ext cx="5778635" cy="50423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Times New Roman" panose="02020603050405020304" pitchFamily="18" charset="0"/>
                <a:cs typeface="Times New Roman" panose="02020603050405020304" pitchFamily="18" charset="0"/>
              </a:rPr>
              <a:t>3. </a:t>
            </a:r>
            <a:r>
              <a:rPr lang="en-US" b="1" dirty="0" err="1">
                <a:solidFill>
                  <a:schemeClr val="tx1"/>
                </a:solidFill>
                <a:latin typeface="Times New Roman" panose="02020603050405020304" pitchFamily="18" charset="0"/>
                <a:cs typeface="Times New Roman" panose="02020603050405020304" pitchFamily="18" charset="0"/>
              </a:rPr>
              <a:t>Tổ</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chức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thực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hiện</a:t>
            </a:r>
            <a:endParaRPr lang="en-US" b="1"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7781167" y="1661751"/>
            <a:ext cx="272654" cy="555803"/>
            <a:chOff x="1821527" y="1583388"/>
            <a:chExt cx="350031" cy="409470"/>
          </a:xfrm>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48" name="Rectangle 47">
            <a:extLst>
              <a:ext uri="{FF2B5EF4-FFF2-40B4-BE49-F238E27FC236}">
                <a16:creationId xmlns:a16="http://schemas.microsoft.com/office/drawing/2014/main" id="{DA0755C1-5FC1-740B-1368-F70CD255DD9E}"/>
              </a:ext>
            </a:extLst>
          </p:cNvPr>
          <p:cNvSpPr/>
          <p:nvPr/>
        </p:nvSpPr>
        <p:spPr>
          <a:xfrm>
            <a:off x="6066986" y="2061511"/>
            <a:ext cx="3317710" cy="42861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err="1">
                <a:solidFill>
                  <a:schemeClr val="tx1"/>
                </a:solidFill>
                <a:latin typeface="Times New Roman" panose="02020603050405020304" pitchFamily="18" charset="0"/>
                <a:ea typeface="Calibri" panose="020F0502020204030204" pitchFamily="34" charset="0"/>
              </a:rPr>
              <a:t>Bộ</a:t>
            </a:r>
            <a:r>
              <a:rPr lang="en-US" dirty="0">
                <a:solidFill>
                  <a:schemeClr val="tx1"/>
                </a:solidFill>
                <a:latin typeface="Times New Roman" panose="02020603050405020304" pitchFamily="18" charset="0"/>
                <a:ea typeface="Calibri" panose="020F0502020204030204" pitchFamily="34" charset="0"/>
              </a:rPr>
              <a:t> TTTT: </a:t>
            </a:r>
          </a:p>
          <a:p>
            <a:pPr algn="ctr"/>
            <a:r>
              <a:rPr lang="en-US">
                <a:solidFill>
                  <a:schemeClr val="tx1"/>
                </a:solidFill>
                <a:latin typeface="Times New Roman" panose="02020603050405020304" pitchFamily="18" charset="0"/>
                <a:ea typeface="Calibri" panose="020F0502020204030204" pitchFamily="34" charset="0"/>
              </a:rPr>
              <a:t>chủ trì xây dựng, quản lý, vận hành và đảm bảo an toàn, an ninh thông tin cho hệ thống cơ sở dữ liệu thông tin đối ngoại phục vụ công tác chỉ đạo hoạt động thông tin đối ngoại trên phạm vi cả nước và khu vực biên giới; phối hợp với các cơ quan liên quan chuyển ngữ bằng tiếng Anh, tiếng Lào, tiếng Campuchia, tiếng Trung Quốc, tiếng dân tộc thiểu số, số hóa các tài liệu, sản phẩm thông tin, tuyên truyền để đưa vào cơ sở dữ liệu</a:t>
            </a:r>
            <a:endParaRPr lang="en-US" dirty="0">
              <a:solidFill>
                <a:schemeClr val="tx1"/>
              </a:solidFill>
              <a:latin typeface="Times New Roman" panose="02020603050405020304" pitchFamily="18" charset="0"/>
              <a:ea typeface="Calibri" panose="020F0502020204030204" pitchFamily="34" charset="0"/>
            </a:endParaRPr>
          </a:p>
        </p:txBody>
      </p:sp>
      <p:sp>
        <p:nvSpPr>
          <p:cNvPr id="70" name="Rectangle 69">
            <a:extLst>
              <a:ext uri="{FF2B5EF4-FFF2-40B4-BE49-F238E27FC236}">
                <a16:creationId xmlns:a16="http://schemas.microsoft.com/office/drawing/2014/main" id="{126DC339-E71A-C83E-9B9A-2075B488F50A}"/>
              </a:ext>
            </a:extLst>
          </p:cNvPr>
          <p:cNvSpPr/>
          <p:nvPr/>
        </p:nvSpPr>
        <p:spPr>
          <a:xfrm>
            <a:off x="9559636" y="2061511"/>
            <a:ext cx="2285985" cy="42861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solidFill>
                  <a:schemeClr val="tx1"/>
                </a:solidFill>
                <a:latin typeface="Times New Roman" panose="02020603050405020304" pitchFamily="18" charset="0"/>
                <a:ea typeface="Calibri" panose="020F0502020204030204" pitchFamily="34" charset="0"/>
              </a:rPr>
              <a:t>Các bộ, cơ quan Trung ương, UBND cấp tỉnh phối hợp </a:t>
            </a:r>
            <a:r>
              <a:rPr lang="vi-VN">
                <a:solidFill>
                  <a:schemeClr val="tx1"/>
                </a:solidFill>
                <a:latin typeface="Times New Roman" panose="02020603050405020304" pitchFamily="18" charset="0"/>
                <a:ea typeface="Calibri" panose="020F0502020204030204" pitchFamily="34" charset="0"/>
              </a:rPr>
              <a:t>cung cấp các sản phẩm thông tin phù hợp với mục tiêu, nhiệm vụ thông tin, tuyên truyền đối ngoại khu vực biên giới </a:t>
            </a:r>
            <a:r>
              <a:rPr lang="en-US">
                <a:solidFill>
                  <a:schemeClr val="tx1"/>
                </a:solidFill>
                <a:latin typeface="Times New Roman" panose="02020603050405020304" pitchFamily="18" charset="0"/>
                <a:ea typeface="Calibri" panose="020F0502020204030204" pitchFamily="34" charset="0"/>
              </a:rPr>
              <a:t> </a:t>
            </a:r>
            <a:r>
              <a:rPr lang="en-US" dirty="0">
                <a:solidFill>
                  <a:schemeClr val="tx1"/>
                </a:solidFill>
                <a:latin typeface="Times New Roman" panose="02020603050405020304" pitchFamily="18" charset="0"/>
                <a:ea typeface="Calibri" panose="020F0502020204030204" pitchFamily="34" charset="0"/>
              </a:rPr>
              <a:t>…</a:t>
            </a:r>
          </a:p>
        </p:txBody>
      </p:sp>
      <p:grpSp>
        <p:nvGrpSpPr>
          <p:cNvPr id="76" name="Group 75">
            <a:extLst>
              <a:ext uri="{FF2B5EF4-FFF2-40B4-BE49-F238E27FC236}">
                <a16:creationId xmlns:a16="http://schemas.microsoft.com/office/drawing/2014/main" id="{CAB01CED-9F54-1850-9382-5F16CE8F62F6}"/>
              </a:ext>
            </a:extLst>
          </p:cNvPr>
          <p:cNvGrpSpPr/>
          <p:nvPr/>
        </p:nvGrpSpPr>
        <p:grpSpPr>
          <a:xfrm rot="5400000">
            <a:off x="10532048" y="1670134"/>
            <a:ext cx="271751" cy="578756"/>
            <a:chOff x="1821527" y="1583388"/>
            <a:chExt cx="350031" cy="409470"/>
          </a:xfrm>
        </p:grpSpPr>
        <p:sp>
          <p:nvSpPr>
            <p:cNvPr id="77" name="Arrow: Right 76">
              <a:extLst>
                <a:ext uri="{FF2B5EF4-FFF2-40B4-BE49-F238E27FC236}">
                  <a16:creationId xmlns:a16="http://schemas.microsoft.com/office/drawing/2014/main" id="{48C9D130-DE47-71E1-3B35-ADC003058E90}"/>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8" name="Arrow: Right 4">
              <a:extLst>
                <a:ext uri="{FF2B5EF4-FFF2-40B4-BE49-F238E27FC236}">
                  <a16:creationId xmlns:a16="http://schemas.microsoft.com/office/drawing/2014/main" id="{99E241F1-DA9C-AB9C-9388-695AA9CACEC6}"/>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750781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0CBA113B-1CC6-72AE-3E9F-B9CC167032B7}"/>
              </a:ext>
            </a:extLst>
          </p:cNvPr>
          <p:cNvSpPr/>
          <p:nvPr/>
        </p:nvSpPr>
        <p:spPr>
          <a:xfrm>
            <a:off x="1356560" y="1140416"/>
            <a:ext cx="5042168" cy="40638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1. </a:t>
            </a:r>
            <a:r>
              <a:rPr lang="en-US" b="1" dirty="0" err="1">
                <a:solidFill>
                  <a:schemeClr val="tx1"/>
                </a:solidFill>
                <a:latin typeface="Times New Roman" panose="02020603050405020304" pitchFamily="18" charset="0"/>
                <a:cs typeface="Times New Roman" panose="02020603050405020304" pitchFamily="18" charset="0"/>
              </a:rPr>
              <a:t>Đối</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tượng</a:t>
            </a:r>
            <a:r>
              <a:rPr lang="en-US" b="1" dirty="0">
                <a:solidFill>
                  <a:schemeClr val="tx1"/>
                </a:solidFill>
                <a:latin typeface="Times New Roman" panose="02020603050405020304" pitchFamily="18" charset="0"/>
                <a:cs typeface="Times New Roman" panose="02020603050405020304" pitchFamily="18" charset="0"/>
              </a:rPr>
              <a:t> </a:t>
            </a:r>
          </a:p>
        </p:txBody>
      </p:sp>
      <p:sp>
        <p:nvSpPr>
          <p:cNvPr id="23" name="Rectangle 22">
            <a:extLst>
              <a:ext uri="{FF2B5EF4-FFF2-40B4-BE49-F238E27FC236}">
                <a16:creationId xmlns:a16="http://schemas.microsoft.com/office/drawing/2014/main" id="{2E687B1B-388E-F653-7947-A14D7370AB45}"/>
              </a:ext>
            </a:extLst>
          </p:cNvPr>
          <p:cNvSpPr/>
          <p:nvPr/>
        </p:nvSpPr>
        <p:spPr>
          <a:xfrm>
            <a:off x="7827482" y="1122708"/>
            <a:ext cx="3687577" cy="44866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Times New Roman" panose="02020603050405020304" pitchFamily="18" charset="0"/>
                <a:cs typeface="Times New Roman" panose="02020603050405020304" pitchFamily="18" charset="0"/>
              </a:rPr>
              <a:t>2</a:t>
            </a:r>
            <a:r>
              <a:rPr lang="en-US" b="1" smtClean="0">
                <a:solidFill>
                  <a:schemeClr val="tx1"/>
                </a:solidFill>
                <a:latin typeface="Times New Roman" panose="02020603050405020304" pitchFamily="18" charset="0"/>
                <a:cs typeface="Times New Roman" panose="02020603050405020304" pitchFamily="18" charset="0"/>
              </a:rPr>
              <a:t>. Nội </a:t>
            </a:r>
            <a:r>
              <a:rPr lang="en-US" b="1" dirty="0">
                <a:solidFill>
                  <a:schemeClr val="tx1"/>
                </a:solidFill>
                <a:latin typeface="Times New Roman" panose="02020603050405020304" pitchFamily="18" charset="0"/>
                <a:cs typeface="Times New Roman" panose="02020603050405020304" pitchFamily="18" charset="0"/>
              </a:rPr>
              <a:t>dung </a:t>
            </a:r>
            <a:r>
              <a:rPr lang="en-US" b="1" dirty="0" err="1">
                <a:solidFill>
                  <a:schemeClr val="tx1"/>
                </a:solidFill>
                <a:latin typeface="Times New Roman" panose="02020603050405020304" pitchFamily="18" charset="0"/>
                <a:cs typeface="Times New Roman" panose="02020603050405020304" pitchFamily="18" charset="0"/>
              </a:rPr>
              <a:t>và</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tổ</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chức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thực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hiện</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567681" y="1843127"/>
            <a:ext cx="6619927" cy="411110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vi-VN" dirty="0">
                <a:solidFill>
                  <a:schemeClr val="tx1"/>
                </a:solidFill>
                <a:latin typeface="Times New Roman" panose="02020603050405020304" pitchFamily="18" charset="0"/>
                <a:ea typeface="Calibri" panose="020F0502020204030204" pitchFamily="34" charset="0"/>
              </a:rPr>
              <a:t>- Cán bộ làm công tác quản lý, cán bộ chuyên trách, phụ trách công tác thông tin đối ngoại tại các Sở </a:t>
            </a:r>
            <a:r>
              <a:rPr lang="en-GB" dirty="0">
                <a:solidFill>
                  <a:schemeClr val="tx1"/>
                </a:solidFill>
                <a:latin typeface="Times New Roman" panose="02020603050405020304" pitchFamily="18" charset="0"/>
                <a:ea typeface="Calibri" panose="020F0502020204030204" pitchFamily="34" charset="0"/>
              </a:rPr>
              <a:t>TTTT</a:t>
            </a:r>
            <a:r>
              <a:rPr lang="vi-VN"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cán</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bộ</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làm</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công</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tác</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dân</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tộc</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cấp</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tỉnh</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huyện</a:t>
            </a:r>
            <a:r>
              <a:rPr lang="vi-VN" dirty="0">
                <a:solidFill>
                  <a:schemeClr val="tx1"/>
                </a:solidFill>
                <a:latin typeface="Times New Roman" panose="02020603050405020304" pitchFamily="18" charset="0"/>
                <a:ea typeface="Calibri" panose="020F0502020204030204" pitchFamily="34" charset="0"/>
              </a:rPr>
              <a:t>; Lãnh đạo các huyện, các xã biên giới; cán bộ, công chức Phòng Văn hóa - Thông tin thuộc </a:t>
            </a:r>
            <a:r>
              <a:rPr lang="en-GB" dirty="0">
                <a:solidFill>
                  <a:schemeClr val="tx1"/>
                </a:solidFill>
                <a:latin typeface="Times New Roman" panose="02020603050405020304" pitchFamily="18" charset="0"/>
                <a:ea typeface="Calibri" panose="020F0502020204030204" pitchFamily="34" charset="0"/>
              </a:rPr>
              <a:t>UBND </a:t>
            </a:r>
            <a:r>
              <a:rPr lang="vi-VN" dirty="0">
                <a:solidFill>
                  <a:schemeClr val="tx1"/>
                </a:solidFill>
                <a:latin typeface="Times New Roman" panose="02020603050405020304" pitchFamily="18" charset="0"/>
                <a:ea typeface="Calibri" panose="020F0502020204030204" pitchFamily="34" charset="0"/>
              </a:rPr>
              <a:t>cấp huyện.</a:t>
            </a:r>
            <a:endParaRPr lang="en-US" dirty="0">
              <a:solidFill>
                <a:schemeClr val="tx1"/>
              </a:solidFill>
              <a:latin typeface="Times New Roman" panose="02020603050405020304" pitchFamily="18" charset="0"/>
              <a:ea typeface="Calibri" panose="020F0502020204030204" pitchFamily="34" charset="0"/>
            </a:endParaRPr>
          </a:p>
          <a:p>
            <a:pPr algn="just"/>
            <a:r>
              <a:rPr lang="en-US" dirty="0">
                <a:solidFill>
                  <a:schemeClr val="tx1"/>
                </a:solidFill>
                <a:latin typeface="Times New Roman" panose="02020603050405020304" pitchFamily="18" charset="0"/>
                <a:ea typeface="Calibri" panose="020F0502020204030204" pitchFamily="34" charset="0"/>
              </a:rPr>
              <a:t>- </a:t>
            </a:r>
            <a:r>
              <a:rPr lang="vi-VN" dirty="0">
                <a:solidFill>
                  <a:schemeClr val="tx1"/>
                </a:solidFill>
                <a:latin typeface="Times New Roman" panose="02020603050405020304" pitchFamily="18" charset="0"/>
                <a:ea typeface="Calibri" panose="020F0502020204030204" pitchFamily="34" charset="0"/>
              </a:rPr>
              <a:t>Lãnh đạo, phóng viên, biên tập viên các cơ quan thông tấn, báo chí, các </a:t>
            </a:r>
            <a:r>
              <a:rPr lang="en-US" dirty="0">
                <a:solidFill>
                  <a:schemeClr val="tx1"/>
                </a:solidFill>
                <a:latin typeface="Times New Roman" panose="02020603050405020304" pitchFamily="18" charset="0"/>
                <a:ea typeface="Calibri" panose="020F0502020204030204" pitchFamily="34" charset="0"/>
              </a:rPr>
              <a:t>đ</a:t>
            </a:r>
            <a:r>
              <a:rPr lang="vi-VN" dirty="0">
                <a:solidFill>
                  <a:schemeClr val="tx1"/>
                </a:solidFill>
                <a:latin typeface="Times New Roman" panose="02020603050405020304" pitchFamily="18" charset="0"/>
                <a:ea typeface="Calibri" panose="020F0502020204030204" pitchFamily="34" charset="0"/>
              </a:rPr>
              <a:t>ài phát thanh, truyền hình địa phương; Trang thông tin điện tử </a:t>
            </a:r>
            <a:r>
              <a:rPr lang="en-US" dirty="0">
                <a:solidFill>
                  <a:schemeClr val="tx1"/>
                </a:solidFill>
                <a:latin typeface="Times New Roman" panose="02020603050405020304" pitchFamily="18" charset="0"/>
                <a:ea typeface="Calibri" panose="020F0502020204030204" pitchFamily="34" charset="0"/>
              </a:rPr>
              <a:t>TTĐN</a:t>
            </a:r>
            <a:r>
              <a:rPr lang="vi-VN" dirty="0">
                <a:solidFill>
                  <a:schemeClr val="tx1"/>
                </a:solidFill>
                <a:latin typeface="Times New Roman" panose="02020603050405020304" pitchFamily="18" charset="0"/>
                <a:ea typeface="Calibri" panose="020F0502020204030204" pitchFamily="34" charset="0"/>
              </a:rPr>
              <a:t> của các sở, ban, ngành, </a:t>
            </a:r>
            <a:r>
              <a:rPr lang="en-GB" dirty="0">
                <a:solidFill>
                  <a:schemeClr val="tx1"/>
                </a:solidFill>
                <a:latin typeface="Times New Roman" panose="02020603050405020304" pitchFamily="18" charset="0"/>
                <a:ea typeface="Calibri" panose="020F0502020204030204" pitchFamily="34" charset="0"/>
              </a:rPr>
              <a:t>UBND </a:t>
            </a:r>
            <a:r>
              <a:rPr lang="vi-VN" dirty="0">
                <a:solidFill>
                  <a:schemeClr val="tx1"/>
                </a:solidFill>
                <a:latin typeface="Times New Roman" panose="02020603050405020304" pitchFamily="18" charset="0"/>
                <a:ea typeface="Calibri" panose="020F0502020204030204" pitchFamily="34" charset="0"/>
              </a:rPr>
              <a:t>các cấp.</a:t>
            </a:r>
            <a:endParaRPr lang="en-US" dirty="0">
              <a:solidFill>
                <a:schemeClr val="tx1"/>
              </a:solidFill>
              <a:latin typeface="Times New Roman" panose="02020603050405020304" pitchFamily="18" charset="0"/>
              <a:ea typeface="Calibri" panose="020F0502020204030204" pitchFamily="34" charset="0"/>
            </a:endParaRPr>
          </a:p>
          <a:p>
            <a:pPr algn="just"/>
            <a:r>
              <a:rPr lang="en-US" dirty="0">
                <a:solidFill>
                  <a:schemeClr val="tx1"/>
                </a:solidFill>
                <a:latin typeface="Times New Roman" panose="02020603050405020304" pitchFamily="18" charset="0"/>
                <a:ea typeface="Calibri" panose="020F0502020204030204" pitchFamily="34" charset="0"/>
              </a:rPr>
              <a:t>- </a:t>
            </a:r>
            <a:r>
              <a:rPr lang="vi-VN" dirty="0">
                <a:solidFill>
                  <a:schemeClr val="tx1"/>
                </a:solidFill>
                <a:latin typeface="Times New Roman" panose="02020603050405020304" pitchFamily="18" charset="0"/>
                <a:ea typeface="Calibri" panose="020F0502020204030204" pitchFamily="34" charset="0"/>
              </a:rPr>
              <a:t>Cán bộ Bộ đội Biên phòng các tỉnh, </a:t>
            </a:r>
            <a:r>
              <a:rPr lang="en-GB" dirty="0" err="1">
                <a:solidFill>
                  <a:schemeClr val="tx1"/>
                </a:solidFill>
                <a:latin typeface="Times New Roman" panose="02020603050405020304" pitchFamily="18" charset="0"/>
                <a:ea typeface="Calibri" panose="020F0502020204030204" pitchFamily="34" charset="0"/>
              </a:rPr>
              <a:t>thành</a:t>
            </a:r>
            <a:r>
              <a:rPr lang="en-GB" dirty="0">
                <a:solidFill>
                  <a:schemeClr val="tx1"/>
                </a:solidFill>
                <a:latin typeface="Times New Roman" panose="02020603050405020304" pitchFamily="18" charset="0"/>
                <a:ea typeface="Calibri" panose="020F0502020204030204" pitchFamily="34" charset="0"/>
              </a:rPr>
              <a:t> </a:t>
            </a:r>
            <a:r>
              <a:rPr lang="en-GB" dirty="0" err="1">
                <a:solidFill>
                  <a:schemeClr val="tx1"/>
                </a:solidFill>
                <a:latin typeface="Times New Roman" panose="02020603050405020304" pitchFamily="18" charset="0"/>
                <a:ea typeface="Calibri" panose="020F0502020204030204" pitchFamily="34" charset="0"/>
              </a:rPr>
              <a:t>phố</a:t>
            </a:r>
            <a:r>
              <a:rPr lang="en-GB" dirty="0">
                <a:solidFill>
                  <a:schemeClr val="tx1"/>
                </a:solidFill>
                <a:latin typeface="Times New Roman" panose="02020603050405020304" pitchFamily="18" charset="0"/>
                <a:ea typeface="Calibri" panose="020F0502020204030204" pitchFamily="34" charset="0"/>
              </a:rPr>
              <a:t> </a:t>
            </a:r>
            <a:r>
              <a:rPr lang="en-GB" dirty="0" err="1">
                <a:solidFill>
                  <a:schemeClr val="tx1"/>
                </a:solidFill>
                <a:latin typeface="Times New Roman" panose="02020603050405020304" pitchFamily="18" charset="0"/>
                <a:ea typeface="Calibri" panose="020F0502020204030204" pitchFamily="34" charset="0"/>
              </a:rPr>
              <a:t>được</a:t>
            </a:r>
            <a:r>
              <a:rPr lang="en-GB" dirty="0">
                <a:solidFill>
                  <a:schemeClr val="tx1"/>
                </a:solidFill>
                <a:latin typeface="Times New Roman" panose="02020603050405020304" pitchFamily="18" charset="0"/>
                <a:ea typeface="Calibri" panose="020F0502020204030204" pitchFamily="34" charset="0"/>
              </a:rPr>
              <a:t> </a:t>
            </a:r>
            <a:r>
              <a:rPr lang="en-GB" dirty="0" err="1">
                <a:solidFill>
                  <a:schemeClr val="tx1"/>
                </a:solidFill>
                <a:latin typeface="Times New Roman" panose="02020603050405020304" pitchFamily="18" charset="0"/>
                <a:ea typeface="Calibri" panose="020F0502020204030204" pitchFamily="34" charset="0"/>
              </a:rPr>
              <a:t>phân</a:t>
            </a:r>
            <a:r>
              <a:rPr lang="en-GB" dirty="0">
                <a:solidFill>
                  <a:schemeClr val="tx1"/>
                </a:solidFill>
                <a:latin typeface="Times New Roman" panose="02020603050405020304" pitchFamily="18" charset="0"/>
                <a:ea typeface="Calibri" panose="020F0502020204030204" pitchFamily="34" charset="0"/>
              </a:rPr>
              <a:t> </a:t>
            </a:r>
            <a:r>
              <a:rPr lang="en-GB" dirty="0" err="1">
                <a:solidFill>
                  <a:schemeClr val="tx1"/>
                </a:solidFill>
                <a:latin typeface="Times New Roman" panose="02020603050405020304" pitchFamily="18" charset="0"/>
                <a:ea typeface="Calibri" panose="020F0502020204030204" pitchFamily="34" charset="0"/>
              </a:rPr>
              <a:t>công</a:t>
            </a:r>
            <a:r>
              <a:rPr lang="en-GB" dirty="0">
                <a:solidFill>
                  <a:schemeClr val="tx1"/>
                </a:solidFill>
                <a:latin typeface="Times New Roman" panose="02020603050405020304" pitchFamily="18" charset="0"/>
                <a:ea typeface="Calibri" panose="020F0502020204030204" pitchFamily="34" charset="0"/>
              </a:rPr>
              <a:t> </a:t>
            </a:r>
            <a:r>
              <a:rPr lang="en-GB" dirty="0" err="1">
                <a:solidFill>
                  <a:schemeClr val="tx1"/>
                </a:solidFill>
                <a:latin typeface="Times New Roman" panose="02020603050405020304" pitchFamily="18" charset="0"/>
                <a:ea typeface="Calibri" panose="020F0502020204030204" pitchFamily="34" charset="0"/>
              </a:rPr>
              <a:t>kiêm</a:t>
            </a:r>
            <a:r>
              <a:rPr lang="en-GB" dirty="0">
                <a:solidFill>
                  <a:schemeClr val="tx1"/>
                </a:solidFill>
                <a:latin typeface="Times New Roman" panose="02020603050405020304" pitchFamily="18" charset="0"/>
                <a:ea typeface="Calibri" panose="020F0502020204030204" pitchFamily="34" charset="0"/>
              </a:rPr>
              <a:t> </a:t>
            </a:r>
            <a:r>
              <a:rPr lang="en-GB" dirty="0" err="1">
                <a:solidFill>
                  <a:schemeClr val="tx1"/>
                </a:solidFill>
                <a:latin typeface="Times New Roman" panose="02020603050405020304" pitchFamily="18" charset="0"/>
                <a:ea typeface="Calibri" panose="020F0502020204030204" pitchFamily="34" charset="0"/>
              </a:rPr>
              <a:t>nhiệm</a:t>
            </a:r>
            <a:r>
              <a:rPr lang="en-GB" dirty="0">
                <a:solidFill>
                  <a:schemeClr val="tx1"/>
                </a:solidFill>
                <a:latin typeface="Times New Roman" panose="02020603050405020304" pitchFamily="18" charset="0"/>
                <a:ea typeface="Calibri" panose="020F0502020204030204" pitchFamily="34" charset="0"/>
              </a:rPr>
              <a:t>, </a:t>
            </a:r>
            <a:r>
              <a:rPr lang="en-GB" dirty="0" err="1">
                <a:solidFill>
                  <a:schemeClr val="tx1"/>
                </a:solidFill>
                <a:latin typeface="Times New Roman" panose="02020603050405020304" pitchFamily="18" charset="0"/>
                <a:ea typeface="Calibri" panose="020F0502020204030204" pitchFamily="34" charset="0"/>
              </a:rPr>
              <a:t>phụ</a:t>
            </a:r>
            <a:r>
              <a:rPr lang="en-GB" dirty="0">
                <a:solidFill>
                  <a:schemeClr val="tx1"/>
                </a:solidFill>
                <a:latin typeface="Times New Roman" panose="02020603050405020304" pitchFamily="18" charset="0"/>
                <a:ea typeface="Calibri" panose="020F0502020204030204" pitchFamily="34" charset="0"/>
              </a:rPr>
              <a:t> </a:t>
            </a:r>
            <a:r>
              <a:rPr lang="en-GB" dirty="0" err="1">
                <a:solidFill>
                  <a:schemeClr val="tx1"/>
                </a:solidFill>
                <a:latin typeface="Times New Roman" panose="02020603050405020304" pitchFamily="18" charset="0"/>
                <a:ea typeface="Calibri" panose="020F0502020204030204" pitchFamily="34" charset="0"/>
              </a:rPr>
              <a:t>trách</a:t>
            </a:r>
            <a:r>
              <a:rPr lang="en-GB" dirty="0">
                <a:solidFill>
                  <a:schemeClr val="tx1"/>
                </a:solidFill>
                <a:latin typeface="Times New Roman" panose="02020603050405020304" pitchFamily="18" charset="0"/>
                <a:ea typeface="Calibri" panose="020F0502020204030204" pitchFamily="34" charset="0"/>
              </a:rPr>
              <a:t> </a:t>
            </a:r>
            <a:r>
              <a:rPr lang="en-GB" dirty="0" err="1">
                <a:solidFill>
                  <a:schemeClr val="tx1"/>
                </a:solidFill>
                <a:latin typeface="Times New Roman" panose="02020603050405020304" pitchFamily="18" charset="0"/>
                <a:ea typeface="Calibri" panose="020F0502020204030204" pitchFamily="34" charset="0"/>
              </a:rPr>
              <a:t>thực</a:t>
            </a:r>
            <a:r>
              <a:rPr lang="en-GB" dirty="0">
                <a:solidFill>
                  <a:schemeClr val="tx1"/>
                </a:solidFill>
                <a:latin typeface="Times New Roman" panose="02020603050405020304" pitchFamily="18" charset="0"/>
                <a:ea typeface="Calibri" panose="020F0502020204030204" pitchFamily="34" charset="0"/>
              </a:rPr>
              <a:t> </a:t>
            </a:r>
            <a:r>
              <a:rPr lang="en-GB" dirty="0" err="1">
                <a:solidFill>
                  <a:schemeClr val="tx1"/>
                </a:solidFill>
                <a:latin typeface="Times New Roman" panose="02020603050405020304" pitchFamily="18" charset="0"/>
                <a:ea typeface="Calibri" panose="020F0502020204030204" pitchFamily="34" charset="0"/>
              </a:rPr>
              <a:t>hiện</a:t>
            </a:r>
            <a:r>
              <a:rPr lang="en-GB" dirty="0">
                <a:solidFill>
                  <a:schemeClr val="tx1"/>
                </a:solidFill>
                <a:latin typeface="Times New Roman" panose="02020603050405020304" pitchFamily="18" charset="0"/>
                <a:ea typeface="Calibri" panose="020F0502020204030204" pitchFamily="34" charset="0"/>
              </a:rPr>
              <a:t> </a:t>
            </a:r>
            <a:r>
              <a:rPr lang="en-GB" dirty="0" err="1">
                <a:solidFill>
                  <a:schemeClr val="tx1"/>
                </a:solidFill>
                <a:latin typeface="Times New Roman" panose="02020603050405020304" pitchFamily="18" charset="0"/>
                <a:ea typeface="Calibri" panose="020F0502020204030204" pitchFamily="34" charset="0"/>
              </a:rPr>
              <a:t>công</a:t>
            </a:r>
            <a:r>
              <a:rPr lang="en-GB" dirty="0">
                <a:solidFill>
                  <a:schemeClr val="tx1"/>
                </a:solidFill>
                <a:latin typeface="Times New Roman" panose="02020603050405020304" pitchFamily="18" charset="0"/>
                <a:ea typeface="Calibri" panose="020F0502020204030204" pitchFamily="34" charset="0"/>
              </a:rPr>
              <a:t> </a:t>
            </a:r>
            <a:r>
              <a:rPr lang="en-GB" dirty="0" err="1">
                <a:solidFill>
                  <a:schemeClr val="tx1"/>
                </a:solidFill>
                <a:latin typeface="Times New Roman" panose="02020603050405020304" pitchFamily="18" charset="0"/>
                <a:ea typeface="Calibri" panose="020F0502020204030204" pitchFamily="34" charset="0"/>
              </a:rPr>
              <a:t>tác</a:t>
            </a:r>
            <a:r>
              <a:rPr lang="en-GB" dirty="0">
                <a:solidFill>
                  <a:schemeClr val="tx1"/>
                </a:solidFill>
                <a:latin typeface="Times New Roman" panose="02020603050405020304" pitchFamily="18" charset="0"/>
                <a:ea typeface="Calibri" panose="020F0502020204030204" pitchFamily="34" charset="0"/>
              </a:rPr>
              <a:t> TTĐN; </a:t>
            </a:r>
            <a:r>
              <a:rPr lang="vi-VN" dirty="0">
                <a:solidFill>
                  <a:schemeClr val="tx1"/>
                </a:solidFill>
                <a:latin typeface="Times New Roman" panose="02020603050405020304" pitchFamily="18" charset="0"/>
                <a:ea typeface="Calibri" panose="020F0502020204030204" pitchFamily="34" charset="0"/>
              </a:rPr>
              <a:t>tập trung ưu tiên cán bộ làm công tác tuyên truyền, trực tiếp thực hiện các nhiệm vụ tại các</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đồn</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biên</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phòng</a:t>
            </a:r>
            <a:r>
              <a:rPr lang="en-US" dirty="0">
                <a:solidFill>
                  <a:schemeClr val="tx1"/>
                </a:solidFill>
                <a:latin typeface="Times New Roman" panose="02020603050405020304" pitchFamily="18" charset="0"/>
                <a:ea typeface="Calibri" panose="020F0502020204030204" pitchFamily="34" charset="0"/>
              </a:rPr>
              <a:t>,</a:t>
            </a:r>
            <a:r>
              <a:rPr lang="vi-VN" dirty="0">
                <a:solidFill>
                  <a:schemeClr val="tx1"/>
                </a:solidFill>
                <a:latin typeface="Times New Roman" panose="02020603050405020304" pitchFamily="18" charset="0"/>
                <a:ea typeface="Calibri" panose="020F0502020204030204" pitchFamily="34" charset="0"/>
              </a:rPr>
              <a:t> cửa khẩu, cảng biển, tiếp xúc với người nước ngoài.</a:t>
            </a:r>
            <a:endParaRPr lang="en-US" dirty="0">
              <a:solidFill>
                <a:schemeClr val="tx1"/>
              </a:solidFill>
              <a:latin typeface="Times New Roman" panose="02020603050405020304" pitchFamily="18" charset="0"/>
              <a:ea typeface="Calibri" panose="020F0502020204030204" pitchFamily="34" charset="0"/>
            </a:endParaRPr>
          </a:p>
          <a:p>
            <a:pPr algn="just"/>
            <a:r>
              <a:rPr lang="en-US" dirty="0">
                <a:solidFill>
                  <a:schemeClr val="tx1"/>
                </a:solidFill>
                <a:latin typeface="Times New Roman" panose="02020603050405020304" pitchFamily="18" charset="0"/>
                <a:ea typeface="Calibri" panose="020F0502020204030204" pitchFamily="34" charset="0"/>
              </a:rPr>
              <a:t>- </a:t>
            </a:r>
            <a:r>
              <a:rPr lang="vi-VN" dirty="0">
                <a:solidFill>
                  <a:schemeClr val="tx1"/>
                </a:solidFill>
                <a:latin typeface="Times New Roman" panose="02020603050405020304" pitchFamily="18" charset="0"/>
                <a:ea typeface="Calibri" panose="020F0502020204030204" pitchFamily="34" charset="0"/>
              </a:rPr>
              <a:t>Già làng, Trưởng bản, Người có uy tín trong đồng bào dân tộc thiểu số và miền núi.</a:t>
            </a:r>
            <a:endParaRPr lang="en-US" dirty="0">
              <a:solidFill>
                <a:schemeClr val="tx1"/>
              </a:solidFill>
              <a:latin typeface="Times New Roman" panose="02020603050405020304" pitchFamily="18" charset="0"/>
              <a:ea typeface="Calibri" panose="020F0502020204030204" pitchFamily="34" charset="0"/>
            </a:endParaRPr>
          </a:p>
          <a:p>
            <a:pPr algn="just"/>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Các</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tổ</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chức</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doanh</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nghiệp</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trên</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địa</a:t>
            </a:r>
            <a:r>
              <a:rPr lang="en-US" dirty="0">
                <a:solidFill>
                  <a:schemeClr val="tx1"/>
                </a:solidFill>
                <a:latin typeface="Times New Roman" panose="02020603050405020304" pitchFamily="18" charset="0"/>
                <a:ea typeface="Calibri" panose="020F0502020204030204" pitchFamily="34" charset="0"/>
              </a:rPr>
              <a:t> </a:t>
            </a:r>
            <a:r>
              <a:rPr lang="en-US" dirty="0" err="1">
                <a:solidFill>
                  <a:schemeClr val="tx1"/>
                </a:solidFill>
                <a:latin typeface="Times New Roman" panose="02020603050405020304" pitchFamily="18" charset="0"/>
                <a:ea typeface="Calibri" panose="020F0502020204030204" pitchFamily="34" charset="0"/>
              </a:rPr>
              <a:t>bàn</a:t>
            </a:r>
            <a:r>
              <a:rPr lang="en-US" dirty="0">
                <a:solidFill>
                  <a:schemeClr val="tx1"/>
                </a:solidFill>
                <a:latin typeface="Times New Roman" panose="02020603050405020304" pitchFamily="18" charset="0"/>
                <a:ea typeface="Calibri" panose="020F0502020204030204" pitchFamily="34" charset="0"/>
              </a:rPr>
              <a:t>.</a:t>
            </a:r>
          </a:p>
        </p:txBody>
      </p:sp>
      <p:sp>
        <p:nvSpPr>
          <p:cNvPr id="29" name="Rectangle 28">
            <a:extLst>
              <a:ext uri="{FF2B5EF4-FFF2-40B4-BE49-F238E27FC236}">
                <a16:creationId xmlns:a16="http://schemas.microsoft.com/office/drawing/2014/main" id="{969148AC-E1B9-10F2-9F7D-615A3CD08C63}"/>
              </a:ext>
            </a:extLst>
          </p:cNvPr>
          <p:cNvSpPr/>
          <p:nvPr/>
        </p:nvSpPr>
        <p:spPr>
          <a:xfrm>
            <a:off x="7827483" y="1841427"/>
            <a:ext cx="3590102" cy="39958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Nội</a:t>
            </a:r>
            <a:r>
              <a:rPr lang="en-US" sz="1800" dirty="0">
                <a:solidFill>
                  <a:schemeClr val="tx1"/>
                </a:solidFill>
                <a:effectLst/>
                <a:latin typeface="Times New Roman" panose="02020603050405020304" pitchFamily="18" charset="0"/>
                <a:ea typeface="Calibri" panose="020F0502020204030204" pitchFamily="34" charset="0"/>
              </a:rPr>
              <a:t> dung: </a:t>
            </a:r>
            <a:r>
              <a:rPr lang="en-US" sz="1800" dirty="0" err="1">
                <a:solidFill>
                  <a:schemeClr val="tx1"/>
                </a:solidFill>
                <a:effectLst/>
                <a:latin typeface="Times New Roman" panose="02020603050405020304" pitchFamily="18" charset="0"/>
                <a:ea typeface="Calibri" panose="020F0502020204030204" pitchFamily="34" charset="0"/>
              </a:rPr>
              <a:t>Xây</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dựng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chương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trình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biên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soạn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số</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hóa</a:t>
            </a:r>
            <a:r>
              <a:rPr lang="en-US" sz="1800" dirty="0">
                <a:solidFill>
                  <a:schemeClr val="tx1"/>
                </a:solidFill>
                <a:effectLst/>
                <a:latin typeface="Times New Roman" panose="02020603050405020304" pitchFamily="18" charset="0"/>
                <a:ea typeface="Calibri" panose="020F0502020204030204" pitchFamily="34" charset="0"/>
              </a:rPr>
              <a:t>, in </a:t>
            </a:r>
            <a:r>
              <a:rPr lang="en-US" sz="1800" dirty="0" err="1">
                <a:solidFill>
                  <a:schemeClr val="tx1"/>
                </a:solidFill>
                <a:effectLst/>
                <a:latin typeface="Times New Roman" panose="02020603050405020304" pitchFamily="18" charset="0"/>
                <a:ea typeface="Calibri" panose="020F0502020204030204" pitchFamily="34" charset="0"/>
              </a:rPr>
              <a:t>phát</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hành</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tài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liệu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phục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vụ</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công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tác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bồi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dưỡng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tập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huấn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kiến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kỹ</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năng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nghiệp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vụ</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thông</a:t>
            </a:r>
            <a:r>
              <a:rPr lang="en-US" sz="1800" dirty="0">
                <a:solidFill>
                  <a:schemeClr val="tx1"/>
                </a:solidFill>
                <a:effectLst/>
                <a:latin typeface="Times New Roman" panose="02020603050405020304" pitchFamily="18" charset="0"/>
                <a:ea typeface="Calibri" panose="020F0502020204030204" pitchFamily="34" charset="0"/>
              </a:rPr>
              <a:t> tin </a:t>
            </a:r>
            <a:r>
              <a:rPr lang="en-US" sz="1800" dirty="0" err="1">
                <a:solidFill>
                  <a:schemeClr val="tx1"/>
                </a:solidFill>
                <a:effectLst/>
                <a:latin typeface="Times New Roman" panose="02020603050405020304" pitchFamily="18" charset="0"/>
                <a:ea typeface="Calibri" panose="020F0502020204030204" pitchFamily="34" charset="0"/>
              </a:rPr>
              <a:t>đối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ngoại</a:t>
            </a:r>
            <a:r>
              <a:rPr lang="en-US" sz="1800" dirty="0">
                <a:solidFill>
                  <a:schemeClr val="tx1"/>
                </a:solidFill>
                <a:effectLst/>
                <a:latin typeface="Times New Roman" panose="02020603050405020304" pitchFamily="18" charset="0"/>
                <a:ea typeface="Calibri" panose="020F0502020204030204" pitchFamily="34" charset="0"/>
              </a:rPr>
              <a:t>;</a:t>
            </a:r>
            <a:endParaRPr lang="en-US" dirty="0">
              <a:solidFill>
                <a:schemeClr val="tx1"/>
              </a:solidFill>
              <a:latin typeface="Times New Roman" panose="02020603050405020304" pitchFamily="18" charset="0"/>
              <a:cs typeface="Times New Roman" panose="02020603050405020304" pitchFamily="18" charset="0"/>
            </a:endParaRPr>
          </a:p>
          <a:p>
            <a:pPr algn="just"/>
            <a:r>
              <a:rPr lang="en-US" sz="1800" dirty="0">
                <a:solidFill>
                  <a:schemeClr val="tx1"/>
                </a:solidFill>
                <a:effectLst/>
                <a:latin typeface="Times New Roman" panose="02020603050405020304" pitchFamily="18" charset="0"/>
                <a:ea typeface="Calibri" panose="020F0502020204030204" pitchFamily="34" charset="0"/>
              </a:rPr>
              <a:t>- TW: </a:t>
            </a:r>
            <a:r>
              <a:rPr lang="en-US" sz="1800" dirty="0" err="1">
                <a:solidFill>
                  <a:schemeClr val="tx1"/>
                </a:solidFill>
                <a:effectLst/>
                <a:latin typeface="Times New Roman" panose="02020603050405020304" pitchFamily="18" charset="0"/>
                <a:ea typeface="Calibri" panose="020F0502020204030204" pitchFamily="34" charset="0"/>
              </a:rPr>
              <a:t>Bộ</a:t>
            </a:r>
            <a:r>
              <a:rPr lang="en-US" sz="1800" dirty="0">
                <a:solidFill>
                  <a:schemeClr val="tx1"/>
                </a:solidFill>
                <a:effectLst/>
                <a:latin typeface="Times New Roman" panose="02020603050405020304" pitchFamily="18" charset="0"/>
                <a:ea typeface="Calibri" panose="020F0502020204030204" pitchFamily="34" charset="0"/>
              </a:rPr>
              <a:t> TTTT </a:t>
            </a:r>
            <a:r>
              <a:rPr lang="en-US" sz="1800" dirty="0" err="1">
                <a:solidFill>
                  <a:schemeClr val="tx1"/>
                </a:solidFill>
                <a:effectLst/>
                <a:latin typeface="Times New Roman" panose="02020603050405020304" pitchFamily="18" charset="0"/>
                <a:ea typeface="Calibri" panose="020F0502020204030204" pitchFamily="34" charset="0"/>
              </a:rPr>
              <a:t>chủ</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trì</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phối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hợp</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với</a:t>
            </a:r>
            <a:r>
              <a:rPr lang="en-US" sz="1800" dirty="0">
                <a:solidFill>
                  <a:schemeClr val="tx1"/>
                </a:solidFill>
                <a:effectLst/>
                <a:latin typeface="Times New Roman" panose="02020603050405020304" pitchFamily="18" charset="0"/>
                <a:ea typeface="Calibri" panose="020F0502020204030204" pitchFamily="34" charset="0"/>
              </a:rPr>
              <a:t> UBDT, </a:t>
            </a:r>
            <a:r>
              <a:rPr lang="en-US" sz="1800" dirty="0" err="1">
                <a:solidFill>
                  <a:schemeClr val="tx1"/>
                </a:solidFill>
                <a:effectLst/>
                <a:latin typeface="Times New Roman" panose="02020603050405020304" pitchFamily="18" charset="0"/>
                <a:ea typeface="Calibri" panose="020F0502020204030204" pitchFamily="34" charset="0"/>
              </a:rPr>
              <a:t>Bộ</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Quốc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phòng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phục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vụ</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chung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toàn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quốc</a:t>
            </a:r>
            <a:endParaRPr lang="en-US" sz="1800" dirty="0">
              <a:solidFill>
                <a:schemeClr val="tx1"/>
              </a:solidFill>
              <a:effectLst/>
              <a:latin typeface="Times New Roman" panose="02020603050405020304" pitchFamily="18" charset="0"/>
              <a:ea typeface="Calibri" panose="020F0502020204030204" pitchFamily="34" charset="0"/>
            </a:endParaRPr>
          </a:p>
          <a:p>
            <a:pPr algn="just"/>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phương</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Tổ</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chức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thực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hiện</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theo</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yêu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cầu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đặc</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thù</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của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địa</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phương</a:t>
            </a:r>
            <a:r>
              <a:rPr lang="en-US" sz="1800" dirty="0">
                <a:solidFill>
                  <a:schemeClr val="tx1"/>
                </a:solidFill>
                <a:effectLst/>
                <a:latin typeface="Times New Roman" panose="02020603050405020304" pitchFamily="18" charset="0"/>
                <a:ea typeface="Calibri" panose="020F0502020204030204" pitchFamily="34" charset="0"/>
              </a:rPr>
              <a:t>.</a:t>
            </a:r>
          </a:p>
        </p:txBody>
      </p:sp>
      <p:grpSp>
        <p:nvGrpSpPr>
          <p:cNvPr id="45" name="Group 44">
            <a:extLst>
              <a:ext uri="{FF2B5EF4-FFF2-40B4-BE49-F238E27FC236}">
                <a16:creationId xmlns:a16="http://schemas.microsoft.com/office/drawing/2014/main" id="{09E5DC6C-D927-3426-186F-E31435415772}"/>
              </a:ext>
            </a:extLst>
          </p:cNvPr>
          <p:cNvGrpSpPr/>
          <p:nvPr/>
        </p:nvGrpSpPr>
        <p:grpSpPr>
          <a:xfrm rot="5400000">
            <a:off x="3752757" y="1435704"/>
            <a:ext cx="249774" cy="565078"/>
            <a:chOff x="1821527" y="1583388"/>
            <a:chExt cx="350031" cy="409470"/>
          </a:xfrm>
        </p:grpSpPr>
        <p:sp>
          <p:nvSpPr>
            <p:cNvPr id="46" name="Arrow: Right 45">
              <a:extLst>
                <a:ext uri="{FF2B5EF4-FFF2-40B4-BE49-F238E27FC236}">
                  <a16:creationId xmlns:a16="http://schemas.microsoft.com/office/drawing/2014/main" id="{9F1FB827-7B43-F336-7275-FD6E5A9A1C7C}"/>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Arrow: Right 4">
              <a:extLst>
                <a:ext uri="{FF2B5EF4-FFF2-40B4-BE49-F238E27FC236}">
                  <a16:creationId xmlns:a16="http://schemas.microsoft.com/office/drawing/2014/main" id="{9296DECC-9214-57D1-9858-CCA4651BD6C9}"/>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61" name="Group 60">
            <a:extLst>
              <a:ext uri="{FF2B5EF4-FFF2-40B4-BE49-F238E27FC236}">
                <a16:creationId xmlns:a16="http://schemas.microsoft.com/office/drawing/2014/main" id="{B82BFF54-CAF8-9DD4-F271-49EC5FBA8148}"/>
              </a:ext>
            </a:extLst>
          </p:cNvPr>
          <p:cNvGrpSpPr/>
          <p:nvPr/>
        </p:nvGrpSpPr>
        <p:grpSpPr>
          <a:xfrm rot="5400000">
            <a:off x="9513124" y="1420228"/>
            <a:ext cx="218820" cy="565077"/>
            <a:chOff x="1821527" y="1583388"/>
            <a:chExt cx="350031" cy="409470"/>
          </a:xfrm>
        </p:grpSpPr>
        <p:sp>
          <p:nvSpPr>
            <p:cNvPr id="62" name="Arrow: Right 61">
              <a:extLst>
                <a:ext uri="{FF2B5EF4-FFF2-40B4-BE49-F238E27FC236}">
                  <a16:creationId xmlns:a16="http://schemas.microsoft.com/office/drawing/2014/main" id="{AC47EDEC-2B6A-E23C-757F-8DA847AAFDA4}"/>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3" name="Arrow: Right 4">
              <a:extLst>
                <a:ext uri="{FF2B5EF4-FFF2-40B4-BE49-F238E27FC236}">
                  <a16:creationId xmlns:a16="http://schemas.microsoft.com/office/drawing/2014/main" id="{2E8ABAC7-E632-F2F4-8B50-B957F587AE0E}"/>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774415" y="222538"/>
            <a:ext cx="10643170" cy="580415"/>
          </a:xfrm>
          <a:solidFill>
            <a:schemeClr val="accent4">
              <a:lumMod val="20000"/>
              <a:lumOff val="80000"/>
            </a:schemeClr>
          </a:solidFill>
          <a:ln>
            <a:solidFill>
              <a:schemeClr val="accent1"/>
            </a:solidFill>
          </a:ln>
        </p:spPr>
        <p:txBody>
          <a:bodyPr>
            <a:noAutofit/>
          </a:bodyPr>
          <a:lstStyle/>
          <a:p>
            <a:pPr algn="ctr"/>
            <a:r>
              <a:rPr lang="en-US" sz="2200" b="1" dirty="0" smtClean="0">
                <a:latin typeface="Times New Roman" panose="02020603050405020304" pitchFamily="18" charset="0"/>
              </a:rPr>
              <a:t>3. BỒI DƯỠNG, TẬP HUẤN KIẾN THỨC, NGHIỆP VỤ THÔNG TIN ĐỐI NGOẠI</a:t>
            </a:r>
            <a:endParaRPr lang="en-US" sz="2200" b="1" dirty="0"/>
          </a:p>
        </p:txBody>
      </p:sp>
    </p:spTree>
    <p:extLst>
      <p:ext uri="{BB962C8B-B14F-4D97-AF65-F5344CB8AC3E}">
        <p14:creationId xmlns:p14="http://schemas.microsoft.com/office/powerpoint/2010/main" val="24259150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1409972" y="1683995"/>
            <a:ext cx="4204951" cy="63173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solidFill>
                  <a:schemeClr val="tx1"/>
                </a:solidFill>
                <a:latin typeface="Times New Roman" panose="02020603050405020304" pitchFamily="18" charset="0"/>
                <a:cs typeface="Times New Roman" panose="02020603050405020304" pitchFamily="18" charset="0"/>
              </a:rPr>
              <a:t>Nội</a:t>
            </a:r>
            <a:r>
              <a:rPr lang="en-US" sz="2000" b="1" dirty="0">
                <a:solidFill>
                  <a:schemeClr val="tx1"/>
                </a:solidFill>
                <a:latin typeface="Times New Roman" panose="02020603050405020304" pitchFamily="18" charset="0"/>
                <a:cs typeface="Times New Roman" panose="02020603050405020304" pitchFamily="18" charset="0"/>
              </a:rPr>
              <a:t> dung </a:t>
            </a:r>
            <a:r>
              <a:rPr lang="en-US" sz="2000" b="1" dirty="0" err="1">
                <a:solidFill>
                  <a:schemeClr val="tx1"/>
                </a:solidFill>
                <a:latin typeface="Times New Roman" panose="02020603050405020304" pitchFamily="18" charset="0"/>
                <a:cs typeface="Times New Roman" panose="02020603050405020304" pitchFamily="18" charset="0"/>
              </a:rPr>
              <a:t>thực</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hiện</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380144" y="2641620"/>
            <a:ext cx="6360898" cy="401436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2000" i="1" dirty="0">
                <a:solidFill>
                  <a:schemeClr val="tx1"/>
                </a:solidFill>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Tổ</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chức</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thực</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tế</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trao</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đổi</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nghiệp</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vụ</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phục</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vụ</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thông</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tin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ngoại</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ở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nước</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địa</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bàn</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nước</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chung</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biên</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giới</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Việt</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sz="2000" i="1" dirty="0">
                <a:solidFill>
                  <a:schemeClr val="tx1"/>
                </a:solidFill>
              </a:rPr>
              <a:t>- </a:t>
            </a:r>
            <a:r>
              <a:rPr lang="en-US" sz="1800" dirty="0" err="1">
                <a:solidFill>
                  <a:srgbClr val="000000"/>
                </a:solidFill>
                <a:effectLst/>
                <a:latin typeface="Times New Roman" panose="02020603050405020304" pitchFamily="18" charset="0"/>
                <a:ea typeface="Times New Roman" panose="02020603050405020304" pitchFamily="18" charset="0"/>
              </a:rPr>
              <a:t>Tổ</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chức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chương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trình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sự</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kiện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lồng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ghép</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hoạt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động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thông</a:t>
            </a:r>
            <a:r>
              <a:rPr lang="en-US" sz="1800" dirty="0">
                <a:solidFill>
                  <a:srgbClr val="000000"/>
                </a:solidFill>
                <a:effectLst/>
                <a:latin typeface="Times New Roman" panose="02020603050405020304" pitchFamily="18" charset="0"/>
                <a:ea typeface="Times New Roman" panose="02020603050405020304" pitchFamily="18" charset="0"/>
              </a:rPr>
              <a:t> tin </a:t>
            </a:r>
            <a:r>
              <a:rPr lang="en-US" sz="1800" dirty="0" err="1">
                <a:solidFill>
                  <a:srgbClr val="000000"/>
                </a:solidFill>
                <a:effectLst/>
                <a:latin typeface="Times New Roman" panose="02020603050405020304" pitchFamily="18" charset="0"/>
                <a:ea typeface="Times New Roman" panose="02020603050405020304" pitchFamily="18" charset="0"/>
              </a:rPr>
              <a:t>đối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ngoại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với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hoạt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động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giao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lưu</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xúc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tiến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đầu</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tư</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thương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mại</a:t>
            </a:r>
            <a:r>
              <a:rPr lang="en-US" sz="1800" dirty="0">
                <a:solidFill>
                  <a:srgbClr val="000000"/>
                </a:solidFill>
                <a:effectLst/>
                <a:latin typeface="Times New Roman" panose="02020603050405020304" pitchFamily="18" charset="0"/>
                <a:ea typeface="Times New Roman" panose="02020603050405020304" pitchFamily="18" charset="0"/>
              </a:rPr>
              <a:t>, du </a:t>
            </a:r>
            <a:r>
              <a:rPr lang="en-US" sz="1800" dirty="0" err="1">
                <a:solidFill>
                  <a:srgbClr val="000000"/>
                </a:solidFill>
                <a:effectLst/>
                <a:latin typeface="Times New Roman" panose="02020603050405020304" pitchFamily="18" charset="0"/>
                <a:ea typeface="Times New Roman" panose="02020603050405020304" pitchFamily="18" charset="0"/>
              </a:rPr>
              <a:t>lịch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văn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hóa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của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tỉnh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biên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giới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với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tỉnh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bạn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có</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chung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đường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biên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giới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nhằm</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tăng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cường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mối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quan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hệ</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hữu</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nghị</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truyền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thống</a:t>
            </a:r>
            <a:r>
              <a:rPr lang="en-US" sz="1800" dirty="0">
                <a:solidFill>
                  <a:srgbClr val="000000"/>
                </a:solidFill>
                <a:effectLst/>
                <a:latin typeface="Times New Roman" panose="02020603050405020304" pitchFamily="18" charset="0"/>
                <a:ea typeface="Times New Roman" panose="02020603050405020304" pitchFamily="18" charset="0"/>
              </a:rPr>
              <a:t>… </a:t>
            </a:r>
          </a:p>
          <a:p>
            <a:pPr algn="just"/>
            <a:r>
              <a:rPr lang="en-US" sz="2000" i="1" dirty="0">
                <a:solidFill>
                  <a:schemeClr val="tx1"/>
                </a:solidFill>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Tổ</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chức</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tuyên</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truyền</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ngoại</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phù</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hợp</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dịp</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kỷ</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niệm</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quan</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trọng</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giữa</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Việt</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Nam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quốc</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chung</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biên</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giới</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r>
              <a:rPr lang="en-US" dirty="0">
                <a:solidFill>
                  <a:schemeClr val="tx1"/>
                </a:solidFill>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Tổ</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chức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hoạt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động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giao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lưu</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hữu</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nghị</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quốc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phòng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biên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giới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với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nước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láng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giềng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giao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lưu</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với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lực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lượng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bảo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vệ</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biên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giới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nước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có</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chung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đường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err="1">
                <a:solidFill>
                  <a:srgbClr val="000000"/>
                </a:solidFill>
                <a:effectLst/>
                <a:latin typeface="Times New Roman" panose="02020603050405020304" pitchFamily="18" charset="0"/>
                <a:ea typeface="Times New Roman" panose="02020603050405020304" pitchFamily="18" charset="0"/>
              </a:rPr>
              <a:t>biên</a:t>
            </a:r>
            <a:r>
              <a:rPr lang="en-US" sz="1800">
                <a:solidFill>
                  <a:srgbClr val="000000"/>
                </a:solidFill>
                <a:effectLst/>
                <a:latin typeface="Times New Roman" panose="02020603050405020304" pitchFamily="18" charset="0"/>
                <a:ea typeface="Times New Roman" panose="02020603050405020304" pitchFamily="18" charset="0"/>
              </a:rPr>
              <a:t> </a:t>
            </a:r>
            <a:r>
              <a:rPr lang="en-US" sz="1800" smtClean="0">
                <a:solidFill>
                  <a:srgbClr val="000000"/>
                </a:solidFill>
                <a:effectLst/>
                <a:latin typeface="Times New Roman" panose="02020603050405020304" pitchFamily="18" charset="0"/>
                <a:ea typeface="Times New Roman" panose="02020603050405020304" pitchFamily="18" charset="0"/>
              </a:rPr>
              <a:t>giới.</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endParaRPr lang="en-US" sz="2000" i="1" dirty="0">
              <a:solidFill>
                <a:schemeClr val="tx1"/>
              </a:solidFill>
            </a:endParaRPr>
          </a:p>
        </p:txBody>
      </p:sp>
      <p:sp>
        <p:nvSpPr>
          <p:cNvPr id="22" name="Rectangle 21">
            <a:extLst>
              <a:ext uri="{FF2B5EF4-FFF2-40B4-BE49-F238E27FC236}">
                <a16:creationId xmlns:a16="http://schemas.microsoft.com/office/drawing/2014/main" id="{0CBA113B-1CC6-72AE-3E9F-B9CC167032B7}"/>
              </a:ext>
            </a:extLst>
          </p:cNvPr>
          <p:cNvSpPr/>
          <p:nvPr/>
        </p:nvSpPr>
        <p:spPr>
          <a:xfrm>
            <a:off x="7683935" y="1687124"/>
            <a:ext cx="3647326" cy="631735"/>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solidFill>
                  <a:schemeClr val="tx1"/>
                </a:solidFill>
                <a:latin typeface="Times New Roman" panose="02020603050405020304" pitchFamily="18" charset="0"/>
                <a:cs typeface="Times New Roman" panose="02020603050405020304" pitchFamily="18" charset="0"/>
              </a:rPr>
              <a:t>Tổ</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chức</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thực</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hiện</a:t>
            </a:r>
            <a:endParaRPr lang="en-US" sz="2000" b="1" dirty="0">
              <a:solidFill>
                <a:schemeClr val="tx1"/>
              </a:solidFill>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7191909" y="2662524"/>
            <a:ext cx="4525170" cy="399345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2000">
                <a:solidFill>
                  <a:schemeClr val="tx1"/>
                </a:solidFill>
                <a:latin typeface="Times New Roman" panose="02020603050405020304" pitchFamily="18" charset="0"/>
                <a:cs typeface="Times New Roman" panose="02020603050405020304" pitchFamily="18" charset="0"/>
              </a:rPr>
              <a:t>- </a:t>
            </a:r>
            <a:r>
              <a:rPr lang="en-US" sz="2000" smtClean="0">
                <a:solidFill>
                  <a:schemeClr val="tx1"/>
                </a:solidFill>
                <a:latin typeface="Times New Roman" panose="02020603050405020304" pitchFamily="18" charset="0"/>
                <a:cs typeface="Times New Roman" panose="02020603050405020304" pitchFamily="18" charset="0"/>
              </a:rPr>
              <a:t>Cơ quan Trung ương </a:t>
            </a:r>
            <a:r>
              <a:rPr lang="en-US" sz="2000" dirty="0" err="1">
                <a:solidFill>
                  <a:schemeClr val="tx1"/>
                </a:solidFill>
                <a:latin typeface="Times New Roman" panose="02020603050405020304" pitchFamily="18" charset="0"/>
                <a:cs typeface="Times New Roman" panose="02020603050405020304" pitchFamily="18" charset="0"/>
              </a:rPr>
              <a:t>và</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địa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phương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căn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cứ</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điều</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kiện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thực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tế</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xây</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dựng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kế</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hoạch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thực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hiện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nội</a:t>
            </a:r>
            <a:r>
              <a:rPr lang="en-US" sz="2000" dirty="0">
                <a:solidFill>
                  <a:schemeClr val="tx1"/>
                </a:solidFill>
                <a:latin typeface="Times New Roman" panose="02020603050405020304" pitchFamily="18" charset="0"/>
                <a:cs typeface="Times New Roman" panose="02020603050405020304" pitchFamily="18" charset="0"/>
              </a:rPr>
              <a:t> dung </a:t>
            </a:r>
            <a:r>
              <a:rPr lang="en-US" sz="2000" dirty="0" err="1">
                <a:solidFill>
                  <a:schemeClr val="tx1"/>
                </a:solidFill>
                <a:latin typeface="Times New Roman" panose="02020603050405020304" pitchFamily="18" charset="0"/>
                <a:cs typeface="Times New Roman" panose="02020603050405020304" pitchFamily="18" charset="0"/>
              </a:rPr>
              <a:t>phù</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hợp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với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chức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năng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nhiệm</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vụ</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quản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lý</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và</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các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quy</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định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của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pháp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luật</a:t>
            </a:r>
            <a:r>
              <a:rPr lang="en-US" sz="2000" dirty="0">
                <a:solidFill>
                  <a:schemeClr val="tx1"/>
                </a:solidFill>
                <a:latin typeface="Times New Roman" panose="02020603050405020304" pitchFamily="18" charset="0"/>
                <a:cs typeface="Times New Roman" panose="02020603050405020304" pitchFamily="18" charset="0"/>
              </a:rPr>
              <a:t>.</a:t>
            </a:r>
          </a:p>
          <a:p>
            <a:pPr algn="just"/>
            <a:r>
              <a:rPr lang="en-US" sz="2000" dirty="0">
                <a:solidFill>
                  <a:schemeClr val="tx1"/>
                </a:solidFill>
                <a:latin typeface="Times New Roman" panose="02020603050405020304" pitchFamily="18" charset="0"/>
                <a:cs typeface="Times New Roman" panose="02020603050405020304" pitchFamily="18" charset="0"/>
              </a:rPr>
              <a:t>- </a:t>
            </a:r>
            <a:r>
              <a:rPr lang="en-US" sz="2000" err="1">
                <a:solidFill>
                  <a:schemeClr val="tx1"/>
                </a:solidFill>
                <a:latin typeface="Times New Roman" panose="02020603050405020304" pitchFamily="18" charset="0"/>
                <a:cs typeface="Times New Roman" panose="02020603050405020304" pitchFamily="18" charset="0"/>
              </a:rPr>
              <a:t>Các</a:t>
            </a:r>
            <a:r>
              <a:rPr lang="en-US" sz="2000">
                <a:solidFill>
                  <a:schemeClr val="tx1"/>
                </a:solidFill>
                <a:latin typeface="Times New Roman" panose="02020603050405020304" pitchFamily="18" charset="0"/>
                <a:cs typeface="Times New Roman" panose="02020603050405020304" pitchFamily="18" charset="0"/>
              </a:rPr>
              <a:t> </a:t>
            </a:r>
            <a:r>
              <a:rPr lang="en-US" sz="2000" smtClean="0">
                <a:solidFill>
                  <a:schemeClr val="tx1"/>
                </a:solidFill>
                <a:latin typeface="Times New Roman" panose="02020603050405020304" pitchFamily="18" charset="0"/>
                <a:cs typeface="Times New Roman" panose="02020603050405020304" pitchFamily="18" charset="0"/>
              </a:rPr>
              <a:t>cơ quan Trung ương </a:t>
            </a:r>
            <a:r>
              <a:rPr lang="en-US" sz="2000" dirty="0" err="1">
                <a:solidFill>
                  <a:schemeClr val="tx1"/>
                </a:solidFill>
                <a:latin typeface="Times New Roman" panose="02020603050405020304" pitchFamily="18" charset="0"/>
                <a:cs typeface="Times New Roman" panose="02020603050405020304" pitchFamily="18" charset="0"/>
              </a:rPr>
              <a:t>khi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thực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hiện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cần</a:t>
            </a:r>
            <a:r>
              <a:rPr lang="en-US" sz="2000" dirty="0">
                <a:solidFill>
                  <a:schemeClr val="tx1"/>
                </a:solidFill>
                <a:latin typeface="Times New Roman" panose="02020603050405020304" pitchFamily="18" charset="0"/>
                <a:cs typeface="Times New Roman" panose="02020603050405020304" pitchFamily="18" charset="0"/>
              </a:rPr>
              <a:t> </a:t>
            </a:r>
            <a:r>
              <a:rPr lang="vi-VN" sz="2000" dirty="0">
                <a:solidFill>
                  <a:schemeClr val="tx1"/>
                </a:solidFill>
                <a:latin typeface="Times New Roman" panose="02020603050405020304" pitchFamily="18" charset="0"/>
                <a:cs typeface="Times New Roman" panose="02020603050405020304" pitchFamily="18" charset="0"/>
              </a:rPr>
              <a:t>có sự phối hợp với các cơ quan và các địa phương liên quan để đảm bảo hiệu quả, tránh trùng lặp</a:t>
            </a:r>
            <a:r>
              <a:rPr lang="en-US" sz="2000" dirty="0">
                <a:solidFill>
                  <a:schemeClr val="tx1"/>
                </a:solidFill>
                <a:latin typeface="Times New Roman" panose="02020603050405020304" pitchFamily="18" charset="0"/>
                <a:cs typeface="Times New Roman" panose="02020603050405020304" pitchFamily="18" charset="0"/>
              </a:rPr>
              <a:t>.</a:t>
            </a:r>
          </a:p>
          <a:p>
            <a:pPr algn="just"/>
            <a:endParaRPr lang="en-US" sz="2000" dirty="0">
              <a:solidFill>
                <a:schemeClr val="tx1"/>
              </a:solidFill>
              <a:latin typeface="Times New Roman" panose="02020603050405020304" pitchFamily="18" charset="0"/>
              <a:cs typeface="Times New Roman" panose="02020603050405020304" pitchFamily="18" charset="0"/>
            </a:endParaRPr>
          </a:p>
        </p:txBody>
      </p:sp>
      <p:grpSp>
        <p:nvGrpSpPr>
          <p:cNvPr id="45" name="Group 44">
            <a:extLst>
              <a:ext uri="{FF2B5EF4-FFF2-40B4-BE49-F238E27FC236}">
                <a16:creationId xmlns:a16="http://schemas.microsoft.com/office/drawing/2014/main" id="{09E5DC6C-D927-3426-186F-E31435415772}"/>
              </a:ext>
            </a:extLst>
          </p:cNvPr>
          <p:cNvGrpSpPr/>
          <p:nvPr/>
        </p:nvGrpSpPr>
        <p:grpSpPr>
          <a:xfrm rot="5400000">
            <a:off x="9290151" y="2292978"/>
            <a:ext cx="381789" cy="409470"/>
            <a:chOff x="1821527" y="1583388"/>
            <a:chExt cx="350031" cy="409470"/>
          </a:xfrm>
        </p:grpSpPr>
        <p:sp>
          <p:nvSpPr>
            <p:cNvPr id="46" name="Arrow: Right 45">
              <a:extLst>
                <a:ext uri="{FF2B5EF4-FFF2-40B4-BE49-F238E27FC236}">
                  <a16:creationId xmlns:a16="http://schemas.microsoft.com/office/drawing/2014/main" id="{9F1FB827-7B43-F336-7275-FD6E5A9A1C7C}"/>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Arrow: Right 4">
              <a:extLst>
                <a:ext uri="{FF2B5EF4-FFF2-40B4-BE49-F238E27FC236}">
                  <a16:creationId xmlns:a16="http://schemas.microsoft.com/office/drawing/2014/main" id="{9296DECC-9214-57D1-9858-CCA4651BD6C9}"/>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9" name="Group 48">
            <a:extLst>
              <a:ext uri="{FF2B5EF4-FFF2-40B4-BE49-F238E27FC236}">
                <a16:creationId xmlns:a16="http://schemas.microsoft.com/office/drawing/2014/main" id="{4520277F-6063-8983-4405-411FA3710383}"/>
              </a:ext>
            </a:extLst>
          </p:cNvPr>
          <p:cNvGrpSpPr/>
          <p:nvPr/>
        </p:nvGrpSpPr>
        <p:grpSpPr>
          <a:xfrm rot="5400000">
            <a:off x="3385577" y="2241826"/>
            <a:ext cx="350031" cy="409470"/>
            <a:chOff x="1821527" y="1583388"/>
            <a:chExt cx="350031" cy="409470"/>
          </a:xfrm>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601841" y="337619"/>
            <a:ext cx="11295992" cy="1241367"/>
          </a:xfrm>
          <a:solidFill>
            <a:schemeClr val="accent4">
              <a:lumMod val="20000"/>
              <a:lumOff val="80000"/>
            </a:schemeClr>
          </a:solidFill>
          <a:ln>
            <a:solidFill>
              <a:schemeClr val="accent1"/>
            </a:solidFill>
          </a:ln>
        </p:spPr>
        <p:txBody>
          <a:bodyPr>
            <a:noAutofit/>
          </a:bodyPr>
          <a:lstStyle/>
          <a:p>
            <a:pPr algn="ctr"/>
            <a:r>
              <a:rPr lang="en-US" sz="2600" b="1" dirty="0">
                <a:latin typeface="Times New Roman" panose="02020603050405020304" pitchFamily="18" charset="0"/>
                <a:cs typeface="Times New Roman" panose="02020603050405020304" pitchFamily="18" charset="0"/>
              </a:rPr>
              <a:t/>
            </a:r>
            <a:br>
              <a:rPr lang="en-US" sz="2600" b="1" dirty="0">
                <a:latin typeface="Times New Roman" panose="02020603050405020304" pitchFamily="18" charset="0"/>
                <a:cs typeface="Times New Roman" panose="02020603050405020304" pitchFamily="18" charset="0"/>
              </a:rPr>
            </a:br>
            <a:r>
              <a:rPr lang="en-US" sz="2200" b="1" dirty="0" smtClean="0">
                <a:latin typeface="Times New Roman" panose="02020603050405020304" pitchFamily="18" charset="0"/>
                <a:cs typeface="Times New Roman" panose="02020603050405020304" pitchFamily="18" charset="0"/>
              </a:rPr>
              <a:t>4. TỔ CHỨC CÁC SỰ KIỆN, HỘI NGHỊ, HỘI THẢO, CHƯƠNG TRÌNH, GIAO LƯU QUỐC TẾ GIỚI THIỆU VỀ ĐẤT NƯỚC VIỆT NAM VÀ THÀNH TỰU PHÁT TRIỂN KINH TẾ - XÃ HỘI VÙNG DÂN TỘC THIỂU</a:t>
            </a:r>
            <a:r>
              <a:rPr lang="en-US" sz="2200" b="1" dirty="0">
                <a:latin typeface="Times New Roman" panose="02020603050405020304" pitchFamily="18" charset="0"/>
                <a:cs typeface="Times New Roman" panose="02020603050405020304" pitchFamily="18" charset="0"/>
              </a:rPr>
              <a:t> </a:t>
            </a:r>
            <a:r>
              <a:rPr lang="en-US" sz="2200" b="1" dirty="0" smtClean="0">
                <a:latin typeface="Times New Roman" panose="02020603050405020304" pitchFamily="18" charset="0"/>
                <a:cs typeface="Times New Roman" panose="02020603050405020304" pitchFamily="18" charset="0"/>
              </a:rPr>
              <a:t>SỐ VÀ MIỀN NÚI</a:t>
            </a:r>
            <a:r>
              <a:rPr lang="en-US" sz="2200" dirty="0" smtClean="0">
                <a:effectLst/>
                <a:latin typeface="Times New Roman" panose="02020603050405020304" pitchFamily="18" charset="0"/>
                <a:ea typeface="Calibri" panose="020F0502020204030204" pitchFamily="34" charset="0"/>
                <a:cs typeface="Times New Roman" panose="02020603050405020304" pitchFamily="18" charset="0"/>
              </a:rPr>
              <a:t/>
            </a:r>
            <a:br>
              <a:rPr lang="en-US" sz="2200" dirty="0" smtClean="0">
                <a:effectLst/>
                <a:latin typeface="Times New Roman" panose="02020603050405020304" pitchFamily="18" charset="0"/>
                <a:ea typeface="Calibri" panose="020F0502020204030204" pitchFamily="34" charset="0"/>
                <a:cs typeface="Times New Roman" panose="02020603050405020304" pitchFamily="18" charset="0"/>
              </a:rPr>
            </a:br>
            <a:endParaRPr lang="en-US" sz="2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9048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EAF13C38-AE58-C84E-837F-6B14DBAA2FDB}"/>
              </a:ext>
            </a:extLst>
          </p:cNvPr>
          <p:cNvSpPr>
            <a:spLocks noGrp="1"/>
          </p:cNvSpPr>
          <p:nvPr>
            <p:ph type="title"/>
          </p:nvPr>
        </p:nvSpPr>
        <p:spPr>
          <a:xfrm>
            <a:off x="644660" y="1105786"/>
            <a:ext cx="10907258" cy="733174"/>
          </a:xfrm>
          <a:solidFill>
            <a:schemeClr val="accent4">
              <a:lumMod val="20000"/>
              <a:lumOff val="80000"/>
            </a:schemeClr>
          </a:solidFill>
          <a:ln>
            <a:solidFill>
              <a:schemeClr val="accent1"/>
            </a:solidFill>
          </a:ln>
        </p:spPr>
        <p:txBody>
          <a:bodyPr>
            <a:noAutofit/>
          </a:bodyPr>
          <a:lstStyle/>
          <a:p>
            <a:pPr algn="ctr"/>
            <a:r>
              <a:rPr lang="en-US" sz="2200" b="1" spc="-40" dirty="0" smtClean="0">
                <a:latin typeface="Times New Roman Bold" panose="02020803070505020304" pitchFamily="18" charset="0"/>
                <a:cs typeface="Times New Roman" panose="02020603050405020304" pitchFamily="18" charset="0"/>
              </a:rPr>
              <a:t>III. </a:t>
            </a:r>
            <a:r>
              <a:rPr lang="en-US" sz="2200" b="1" spc="-40" dirty="0">
                <a:latin typeface="Times New Roman Bold" panose="02020803070505020304" pitchFamily="18" charset="0"/>
                <a:cs typeface="Times New Roman" panose="02020603050405020304" pitchFamily="18" charset="0"/>
              </a:rPr>
              <a:t>CÔNG TÁC KẾ HOẠCH </a:t>
            </a:r>
            <a:r>
              <a:rPr lang="en-US" sz="2200" b="1" spc="-40" dirty="0" smtClean="0">
                <a:latin typeface="Times New Roman Bold" panose="02020803070505020304" pitchFamily="18" charset="0"/>
                <a:cs typeface="Times New Roman" panose="02020603050405020304" pitchFamily="18" charset="0"/>
              </a:rPr>
              <a:t>THỰC </a:t>
            </a:r>
            <a:r>
              <a:rPr lang="en-US" sz="2200" b="1" spc="-40" dirty="0">
                <a:latin typeface="Times New Roman Bold" panose="02020803070505020304" pitchFamily="18" charset="0"/>
                <a:cs typeface="Times New Roman" panose="02020603050405020304" pitchFamily="18" charset="0"/>
              </a:rPr>
              <a:t>HIỆN NHIỆM VỤ</a:t>
            </a:r>
            <a:endParaRPr lang="en-GB" sz="2200" dirty="0"/>
          </a:p>
        </p:txBody>
      </p:sp>
      <p:sp>
        <p:nvSpPr>
          <p:cNvPr id="13" name="Rectangle 12">
            <a:extLst>
              <a:ext uri="{FF2B5EF4-FFF2-40B4-BE49-F238E27FC236}">
                <a16:creationId xmlns:a16="http://schemas.microsoft.com/office/drawing/2014/main" id="{1FC9E65B-D09C-4EA2-5E71-FBD85E3FE8C6}"/>
              </a:ext>
            </a:extLst>
          </p:cNvPr>
          <p:cNvSpPr/>
          <p:nvPr/>
        </p:nvSpPr>
        <p:spPr>
          <a:xfrm>
            <a:off x="1313835" y="3026454"/>
            <a:ext cx="3473922" cy="31191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bộ</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cơ</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quan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Trung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ương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địa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phương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thuộc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phạm</a:t>
            </a:r>
            <a:r>
              <a:rPr lang="en-US" sz="1800" dirty="0">
                <a:solidFill>
                  <a:srgbClr val="000000"/>
                </a:solidFill>
                <a:effectLst/>
                <a:latin typeface="Times New Roman" panose="02020603050405020304" pitchFamily="18" charset="0"/>
                <a:ea typeface="Times New Roman" panose="02020603050405020304" pitchFamily="18" charset="0"/>
              </a:rPr>
              <a:t> vi </a:t>
            </a:r>
            <a:r>
              <a:rPr lang="en-US" sz="1800" dirty="0" err="1">
                <a:solidFill>
                  <a:srgbClr val="000000"/>
                </a:solidFill>
                <a:effectLst/>
                <a:latin typeface="Times New Roman" panose="02020603050405020304" pitchFamily="18" charset="0"/>
                <a:ea typeface="Times New Roman" panose="02020603050405020304" pitchFamily="18" charset="0"/>
              </a:rPr>
              <a:t>được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phân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bổ</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kinh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phí</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thực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hiện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nhiệm</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vụ</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theo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quy</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định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tại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mục</a:t>
            </a:r>
            <a:r>
              <a:rPr lang="en-US" sz="1800" dirty="0">
                <a:solidFill>
                  <a:srgbClr val="000000"/>
                </a:solidFill>
                <a:effectLst/>
                <a:latin typeface="Times New Roman" panose="02020603050405020304" pitchFamily="18" charset="0"/>
                <a:ea typeface="Times New Roman" panose="02020603050405020304" pitchFamily="18" charset="0"/>
              </a:rPr>
              <a:t> 1.2, </a:t>
            </a:r>
            <a:r>
              <a:rPr lang="en-US" sz="1800" dirty="0" err="1">
                <a:solidFill>
                  <a:srgbClr val="000000"/>
                </a:solidFill>
                <a:effectLst/>
                <a:latin typeface="Times New Roman" panose="02020603050405020304" pitchFamily="18" charset="0"/>
                <a:ea typeface="Times New Roman" panose="02020603050405020304" pitchFamily="18" charset="0"/>
              </a:rPr>
              <a:t>Phụ</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lục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số</a:t>
            </a:r>
            <a:r>
              <a:rPr lang="en-US" sz="1800" dirty="0">
                <a:solidFill>
                  <a:srgbClr val="000000"/>
                </a:solidFill>
                <a:effectLst/>
                <a:latin typeface="Times New Roman" panose="02020603050405020304" pitchFamily="18" charset="0"/>
                <a:ea typeface="Times New Roman" panose="02020603050405020304" pitchFamily="18" charset="0"/>
              </a:rPr>
              <a:t> X </a:t>
            </a:r>
            <a:r>
              <a:rPr lang="vi-VN" sz="1800" dirty="0">
                <a:solidFill>
                  <a:srgbClr val="000000"/>
                </a:solidFill>
                <a:effectLst/>
                <a:latin typeface="Times New Roman" panose="02020603050405020304" pitchFamily="18" charset="0"/>
                <a:ea typeface="Times New Roman" panose="02020603050405020304" pitchFamily="18" charset="0"/>
              </a:rPr>
              <a:t>ban hành kèm theo Quyết định số 39/2021/QĐ-TTg của Thủ tướng Chính phủ </a:t>
            </a:r>
            <a:r>
              <a:rPr lang="en-US" sz="1800" dirty="0" err="1">
                <a:solidFill>
                  <a:srgbClr val="000000"/>
                </a:solidFill>
                <a:effectLst/>
                <a:latin typeface="Times New Roman" panose="02020603050405020304" pitchFamily="18" charset="0"/>
                <a:ea typeface="Calibri" panose="020F0502020204030204" pitchFamily="34" charset="0"/>
              </a:rPr>
              <a:t>xây</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dựng</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kế</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hoạch</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cả</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giai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đoạn</a:t>
            </a:r>
            <a:r>
              <a:rPr lang="en-US" sz="1800" dirty="0">
                <a:solidFill>
                  <a:srgbClr val="000000"/>
                </a:solidFill>
                <a:effectLst/>
                <a:latin typeface="Times New Roman" panose="02020603050405020304" pitchFamily="18" charset="0"/>
                <a:ea typeface="Calibri" panose="020F0502020204030204" pitchFamily="34" charset="0"/>
              </a:rPr>
              <a:t> </a:t>
            </a:r>
            <a:r>
              <a:rPr lang="en-US" sz="1800" err="1">
                <a:solidFill>
                  <a:srgbClr val="000000"/>
                </a:solidFill>
                <a:effectLst/>
                <a:latin typeface="Times New Roman" panose="02020603050405020304" pitchFamily="18" charset="0"/>
                <a:ea typeface="Calibri" panose="020F0502020204030204" pitchFamily="34" charset="0"/>
              </a:rPr>
              <a:t>và</a:t>
            </a:r>
            <a:r>
              <a:rPr lang="en-US" sz="1800">
                <a:solidFill>
                  <a:srgbClr val="000000"/>
                </a:solidFill>
                <a:effectLst/>
                <a:latin typeface="Times New Roman" panose="02020603050405020304" pitchFamily="18" charset="0"/>
                <a:ea typeface="Calibri" panose="020F0502020204030204" pitchFamily="34" charset="0"/>
              </a:rPr>
              <a:t> </a:t>
            </a:r>
            <a:r>
              <a:rPr lang="en-US" sz="1800" smtClean="0">
                <a:solidFill>
                  <a:srgbClr val="000000"/>
                </a:solidFill>
                <a:effectLst/>
                <a:latin typeface="Times New Roman" panose="02020603050405020304" pitchFamily="18" charset="0"/>
                <a:ea typeface="Calibri" panose="020F0502020204030204" pitchFamily="34" charset="0"/>
              </a:rPr>
              <a:t>hằng </a:t>
            </a:r>
            <a:r>
              <a:rPr lang="en-US" sz="1800" dirty="0" err="1">
                <a:solidFill>
                  <a:srgbClr val="000000"/>
                </a:solidFill>
                <a:effectLst/>
                <a:latin typeface="Times New Roman" panose="02020603050405020304" pitchFamily="18" charset="0"/>
                <a:ea typeface="Calibri" panose="020F0502020204030204" pitchFamily="34" charset="0"/>
              </a:rPr>
              <a:t>năm</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gửi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Bộ</a:t>
            </a:r>
            <a:r>
              <a:rPr lang="en-US" sz="1800" dirty="0">
                <a:solidFill>
                  <a:srgbClr val="000000"/>
                </a:solidFill>
                <a:effectLst/>
                <a:latin typeface="Times New Roman" panose="02020603050405020304" pitchFamily="18" charset="0"/>
                <a:ea typeface="Calibri" panose="020F0502020204030204" pitchFamily="34" charset="0"/>
              </a:rPr>
              <a:t> TTTT </a:t>
            </a:r>
            <a:r>
              <a:rPr lang="en-US" sz="1800" dirty="0" err="1">
                <a:solidFill>
                  <a:srgbClr val="000000"/>
                </a:solidFill>
                <a:effectLst/>
                <a:latin typeface="Times New Roman" panose="02020603050405020304" pitchFamily="18" charset="0"/>
                <a:ea typeface="Calibri" panose="020F0502020204030204" pitchFamily="34" charset="0"/>
              </a:rPr>
              <a:t>rà</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soát</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tổng</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hợp</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theo</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quy</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định</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Times New Roman" panose="02020603050405020304" pitchFamily="18" charset="0"/>
              </a:rPr>
              <a:t>tại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khoản</a:t>
            </a:r>
            <a:r>
              <a:rPr lang="en-US" sz="1800" dirty="0">
                <a:solidFill>
                  <a:srgbClr val="000000"/>
                </a:solidFill>
                <a:effectLst/>
                <a:latin typeface="Times New Roman" panose="02020603050405020304" pitchFamily="18" charset="0"/>
                <a:ea typeface="Times New Roman" panose="02020603050405020304" pitchFamily="18" charset="0"/>
              </a:rPr>
              <a:t> 1 </a:t>
            </a:r>
            <a:r>
              <a:rPr lang="en-US" sz="1800" dirty="0" err="1">
                <a:solidFill>
                  <a:srgbClr val="000000"/>
                </a:solidFill>
                <a:effectLst/>
                <a:latin typeface="Times New Roman" panose="02020603050405020304" pitchFamily="18" charset="0"/>
                <a:ea typeface="Times New Roman" panose="02020603050405020304" pitchFamily="18" charset="0"/>
              </a:rPr>
              <a:t>Điều</a:t>
            </a:r>
            <a:r>
              <a:rPr lang="en-US" sz="1800" dirty="0">
                <a:solidFill>
                  <a:srgbClr val="000000"/>
                </a:solidFill>
                <a:effectLst/>
                <a:latin typeface="Times New Roman" panose="02020603050405020304" pitchFamily="18" charset="0"/>
                <a:ea typeface="Times New Roman" panose="02020603050405020304" pitchFamily="18" charset="0"/>
              </a:rPr>
              <a:t> 37 </a:t>
            </a:r>
            <a:r>
              <a:rPr lang="en-US" sz="1800" dirty="0" err="1">
                <a:solidFill>
                  <a:srgbClr val="000000"/>
                </a:solidFill>
                <a:effectLst/>
                <a:latin typeface="Times New Roman" panose="02020603050405020304" pitchFamily="18" charset="0"/>
                <a:ea typeface="Times New Roman" panose="02020603050405020304" pitchFamily="18" charset="0"/>
              </a:rPr>
              <a:t>của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Nghị</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định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số</a:t>
            </a:r>
            <a:r>
              <a:rPr lang="en-US" sz="1800" dirty="0">
                <a:solidFill>
                  <a:srgbClr val="000000"/>
                </a:solidFill>
                <a:effectLst/>
                <a:latin typeface="Times New Roman" panose="02020603050405020304" pitchFamily="18" charset="0"/>
                <a:ea typeface="Times New Roman" panose="02020603050405020304" pitchFamily="18" charset="0"/>
              </a:rPr>
              <a:t> 27/2022/NĐ-CP.</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28" name="Rectangle 27">
            <a:extLst>
              <a:ext uri="{FF2B5EF4-FFF2-40B4-BE49-F238E27FC236}">
                <a16:creationId xmlns:a16="http://schemas.microsoft.com/office/drawing/2014/main" id="{702BBD91-512B-AE29-D053-AE2A4AF5A3A3}"/>
              </a:ext>
            </a:extLst>
          </p:cNvPr>
          <p:cNvSpPr/>
          <p:nvPr/>
        </p:nvSpPr>
        <p:spPr>
          <a:xfrm>
            <a:off x="5561558" y="3026453"/>
            <a:ext cx="2284729" cy="311916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a:solidFill>
                  <a:srgbClr val="000000"/>
                </a:solidFill>
                <a:effectLst/>
                <a:latin typeface="Times New Roman" panose="02020603050405020304" pitchFamily="18" charset="0"/>
                <a:ea typeface="Times New Roman" panose="02020603050405020304" pitchFamily="18" charset="0"/>
              </a:rPr>
              <a:t>Biểu</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mẫu</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lập</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kế</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hoạch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và</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báo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kết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quả</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thực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hiện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nhiệm</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vụ</a:t>
            </a:r>
            <a:r>
              <a:rPr lang="en-US" sz="1800" dirty="0">
                <a:solidFill>
                  <a:srgbClr val="000000"/>
                </a:solidFill>
                <a:effectLst/>
                <a:latin typeface="Times New Roman" panose="02020603050405020304" pitchFamily="18" charset="0"/>
                <a:ea typeface="Times New Roman" panose="02020603050405020304" pitchFamily="18" charset="0"/>
              </a:rPr>
              <a:t>: Chi </a:t>
            </a:r>
            <a:r>
              <a:rPr lang="en-US" sz="1800" dirty="0" err="1">
                <a:solidFill>
                  <a:srgbClr val="000000"/>
                </a:solidFill>
                <a:effectLst/>
                <a:latin typeface="Times New Roman" panose="02020603050405020304" pitchFamily="18" charset="0"/>
                <a:ea typeface="Times New Roman" panose="02020603050405020304" pitchFamily="18" charset="0"/>
              </a:rPr>
              <a:t>tiết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tại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Phụ</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lục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kèm</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theo</a:t>
            </a:r>
            <a:endParaRPr lang="en-US" dirty="0">
              <a:solidFill>
                <a:schemeClr val="tx1"/>
              </a:solidFill>
            </a:endParaRPr>
          </a:p>
        </p:txBody>
      </p:sp>
      <p:sp>
        <p:nvSpPr>
          <p:cNvPr id="31" name="Rectangle 30">
            <a:extLst>
              <a:ext uri="{FF2B5EF4-FFF2-40B4-BE49-F238E27FC236}">
                <a16:creationId xmlns:a16="http://schemas.microsoft.com/office/drawing/2014/main" id="{49ABB4C0-914B-4CF2-AF77-4E6F2C51B89D}"/>
              </a:ext>
            </a:extLst>
          </p:cNvPr>
          <p:cNvSpPr/>
          <p:nvPr/>
        </p:nvSpPr>
        <p:spPr>
          <a:xfrm>
            <a:off x="8259824" y="3026453"/>
            <a:ext cx="2710209" cy="311916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1800" spc="-10" dirty="0" err="1">
                <a:solidFill>
                  <a:srgbClr val="000000"/>
                </a:solidFill>
                <a:effectLst/>
                <a:latin typeface="Times New Roman" panose="02020603050405020304" pitchFamily="18" charset="0"/>
                <a:ea typeface="Calibri" panose="020F0502020204030204" pitchFamily="34" charset="0"/>
              </a:rPr>
              <a:t>Thời</a:t>
            </a:r>
            <a:r>
              <a:rPr lang="en-US" sz="1800" spc="-10" dirty="0">
                <a:solidFill>
                  <a:srgbClr val="000000"/>
                </a:solidFill>
                <a:effectLst/>
                <a:latin typeface="Times New Roman" panose="02020603050405020304" pitchFamily="18" charset="0"/>
                <a:ea typeface="Calibri" panose="020F0502020204030204" pitchFamily="34" charset="0"/>
              </a:rPr>
              <a:t> </a:t>
            </a:r>
            <a:r>
              <a:rPr lang="en-US" sz="1800" spc="-10" dirty="0" err="1">
                <a:solidFill>
                  <a:srgbClr val="000000"/>
                </a:solidFill>
                <a:effectLst/>
                <a:latin typeface="Times New Roman" panose="02020603050405020304" pitchFamily="18" charset="0"/>
                <a:ea typeface="Calibri" panose="020F0502020204030204" pitchFamily="34" charset="0"/>
              </a:rPr>
              <a:t>gian</a:t>
            </a:r>
            <a:r>
              <a:rPr lang="en-US" sz="1800" spc="-10" dirty="0">
                <a:solidFill>
                  <a:srgbClr val="000000"/>
                </a:solidFill>
                <a:effectLst/>
                <a:latin typeface="Times New Roman" panose="02020603050405020304" pitchFamily="18" charset="0"/>
                <a:ea typeface="Calibri" panose="020F0502020204030204" pitchFamily="34" charset="0"/>
              </a:rPr>
              <a:t> </a:t>
            </a:r>
            <a:r>
              <a:rPr lang="en-US" sz="1800" spc="-10" dirty="0" err="1">
                <a:solidFill>
                  <a:srgbClr val="000000"/>
                </a:solidFill>
                <a:effectLst/>
                <a:latin typeface="Times New Roman" panose="02020603050405020304" pitchFamily="18" charset="0"/>
                <a:ea typeface="Calibri" panose="020F0502020204030204" pitchFamily="34" charset="0"/>
              </a:rPr>
              <a:t>gửi</a:t>
            </a:r>
            <a:r>
              <a:rPr lang="en-US" sz="1800" spc="-10" dirty="0">
                <a:solidFill>
                  <a:srgbClr val="000000"/>
                </a:solidFill>
                <a:effectLst/>
                <a:latin typeface="Times New Roman" panose="02020603050405020304" pitchFamily="18" charset="0"/>
                <a:ea typeface="Calibri" panose="020F0502020204030204" pitchFamily="34" charset="0"/>
              </a:rPr>
              <a:t> </a:t>
            </a:r>
            <a:r>
              <a:rPr lang="en-US" sz="1800" spc="-10" dirty="0" err="1">
                <a:solidFill>
                  <a:srgbClr val="000000"/>
                </a:solidFill>
                <a:effectLst/>
                <a:latin typeface="Times New Roman" panose="02020603050405020304" pitchFamily="18" charset="0"/>
                <a:ea typeface="Calibri" panose="020F0502020204030204" pitchFamily="34" charset="0"/>
              </a:rPr>
              <a:t>kế</a:t>
            </a:r>
            <a:r>
              <a:rPr lang="en-US" sz="1800" spc="-10" dirty="0">
                <a:solidFill>
                  <a:srgbClr val="000000"/>
                </a:solidFill>
                <a:effectLst/>
                <a:latin typeface="Times New Roman" panose="02020603050405020304" pitchFamily="18" charset="0"/>
                <a:ea typeface="Calibri" panose="020F0502020204030204" pitchFamily="34" charset="0"/>
              </a:rPr>
              <a:t> </a:t>
            </a:r>
            <a:r>
              <a:rPr lang="en-US" sz="1800" spc="-10" dirty="0" err="1">
                <a:solidFill>
                  <a:srgbClr val="000000"/>
                </a:solidFill>
                <a:effectLst/>
                <a:latin typeface="Times New Roman" panose="02020603050405020304" pitchFamily="18" charset="0"/>
                <a:ea typeface="Calibri" panose="020F0502020204030204" pitchFamily="34" charset="0"/>
              </a:rPr>
              <a:t>hoạch</a:t>
            </a:r>
            <a:r>
              <a:rPr lang="en-US" sz="1800" spc="-10" dirty="0">
                <a:solidFill>
                  <a:srgbClr val="000000"/>
                </a:solidFill>
                <a:effectLst/>
                <a:latin typeface="Times New Roman" panose="02020603050405020304" pitchFamily="18" charset="0"/>
                <a:ea typeface="Calibri" panose="020F0502020204030204" pitchFamily="34" charset="0"/>
              </a:rPr>
              <a:t> </a:t>
            </a:r>
            <a:r>
              <a:rPr lang="en-US" sz="1800" spc="-10" dirty="0" err="1">
                <a:solidFill>
                  <a:srgbClr val="000000"/>
                </a:solidFill>
                <a:effectLst/>
                <a:latin typeface="Times New Roman" panose="02020603050405020304" pitchFamily="18" charset="0"/>
                <a:ea typeface="Calibri" panose="020F0502020204030204" pitchFamily="34" charset="0"/>
              </a:rPr>
              <a:t>về</a:t>
            </a:r>
            <a:r>
              <a:rPr lang="en-US" sz="1800" spc="-10" dirty="0">
                <a:solidFill>
                  <a:srgbClr val="000000"/>
                </a:solidFill>
                <a:effectLst/>
                <a:latin typeface="Times New Roman" panose="02020603050405020304" pitchFamily="18" charset="0"/>
                <a:ea typeface="Calibri" panose="020F0502020204030204" pitchFamily="34" charset="0"/>
              </a:rPr>
              <a:t> </a:t>
            </a:r>
            <a:r>
              <a:rPr lang="en-US" sz="1800" spc="-10" dirty="0" err="1">
                <a:solidFill>
                  <a:srgbClr val="000000"/>
                </a:solidFill>
                <a:effectLst/>
                <a:latin typeface="Times New Roman" panose="02020603050405020304" pitchFamily="18" charset="0"/>
                <a:ea typeface="Calibri" panose="020F0502020204030204" pitchFamily="34" charset="0"/>
              </a:rPr>
              <a:t>B</a:t>
            </a:r>
            <a:r>
              <a:rPr lang="en-US" spc="-10" dirty="0" err="1">
                <a:solidFill>
                  <a:srgbClr val="000000"/>
                </a:solidFill>
                <a:latin typeface="Times New Roman" panose="02020603050405020304" pitchFamily="18" charset="0"/>
                <a:ea typeface="Calibri" panose="020F0502020204030204" pitchFamily="34" charset="0"/>
              </a:rPr>
              <a:t>ô</a:t>
            </a:r>
            <a:r>
              <a:rPr lang="en-US" spc="-10" dirty="0">
                <a:solidFill>
                  <a:srgbClr val="000000"/>
                </a:solidFill>
                <a:latin typeface="Times New Roman" panose="02020603050405020304" pitchFamily="18" charset="0"/>
                <a:ea typeface="Calibri" panose="020F0502020204030204" pitchFamily="34" charset="0"/>
              </a:rPr>
              <a:t> TTTT: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trước</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ngày</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15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tháng</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spc="-1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 </a:t>
            </a:r>
            <a:r>
              <a:rPr lang="en-US" sz="1800" spc="-1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hằng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năm</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Bộ</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TTTT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tổng</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hợp</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báo</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cáo</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cơ</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quan</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chủ</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chương</a:t>
            </a:r>
            <a:r>
              <a:rPr lang="vi-VN"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trình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theo</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endParaRPr lang="en-US" dirty="0">
              <a:solidFill>
                <a:schemeClr val="tx1"/>
              </a:solidFill>
            </a:endParaRPr>
          </a:p>
        </p:txBody>
      </p:sp>
      <p:grpSp>
        <p:nvGrpSpPr>
          <p:cNvPr id="3" name="Group 2">
            <a:extLst>
              <a:ext uri="{FF2B5EF4-FFF2-40B4-BE49-F238E27FC236}">
                <a16:creationId xmlns:a16="http://schemas.microsoft.com/office/drawing/2014/main" id="{ED2EC707-838A-98C9-8C7B-CCBFE8C7A213}"/>
              </a:ext>
            </a:extLst>
          </p:cNvPr>
          <p:cNvGrpSpPr/>
          <p:nvPr/>
        </p:nvGrpSpPr>
        <p:grpSpPr>
          <a:xfrm rot="5400000">
            <a:off x="2660715" y="2392151"/>
            <a:ext cx="726888" cy="541719"/>
            <a:chOff x="1821527" y="1583388"/>
            <a:chExt cx="350031" cy="409470"/>
          </a:xfrm>
        </p:grpSpPr>
        <p:sp>
          <p:nvSpPr>
            <p:cNvPr id="5" name="Arrow: Right 4">
              <a:extLst>
                <a:ext uri="{FF2B5EF4-FFF2-40B4-BE49-F238E27FC236}">
                  <a16:creationId xmlns:a16="http://schemas.microsoft.com/office/drawing/2014/main" id="{3B5508E0-A29E-CA60-23EA-E15DDFB95266}"/>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Arrow: Right 4">
              <a:extLst>
                <a:ext uri="{FF2B5EF4-FFF2-40B4-BE49-F238E27FC236}">
                  <a16:creationId xmlns:a16="http://schemas.microsoft.com/office/drawing/2014/main" id="{40C81527-FD67-7B9D-A849-AEE584EE39DC}"/>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11" name="Group 10">
            <a:extLst>
              <a:ext uri="{FF2B5EF4-FFF2-40B4-BE49-F238E27FC236}">
                <a16:creationId xmlns:a16="http://schemas.microsoft.com/office/drawing/2014/main" id="{8C3FB7CC-BBA3-8C24-8AE1-FFD52F24FA16}"/>
              </a:ext>
            </a:extLst>
          </p:cNvPr>
          <p:cNvGrpSpPr/>
          <p:nvPr/>
        </p:nvGrpSpPr>
        <p:grpSpPr>
          <a:xfrm rot="5400000">
            <a:off x="6406602" y="2403971"/>
            <a:ext cx="726888" cy="541717"/>
            <a:chOff x="1821527" y="1583388"/>
            <a:chExt cx="350031" cy="409470"/>
          </a:xfrm>
        </p:grpSpPr>
        <p:sp>
          <p:nvSpPr>
            <p:cNvPr id="21" name="Arrow: Right 20">
              <a:extLst>
                <a:ext uri="{FF2B5EF4-FFF2-40B4-BE49-F238E27FC236}">
                  <a16:creationId xmlns:a16="http://schemas.microsoft.com/office/drawing/2014/main" id="{F060B3D4-1FC6-D9C4-0B6F-D0B655B0D7E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2" name="Arrow: Right 4">
              <a:extLst>
                <a:ext uri="{FF2B5EF4-FFF2-40B4-BE49-F238E27FC236}">
                  <a16:creationId xmlns:a16="http://schemas.microsoft.com/office/drawing/2014/main" id="{F941A5DD-C9BD-DAF2-5782-6D28E7DCB08D}"/>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24" name="Group 23">
            <a:extLst>
              <a:ext uri="{FF2B5EF4-FFF2-40B4-BE49-F238E27FC236}">
                <a16:creationId xmlns:a16="http://schemas.microsoft.com/office/drawing/2014/main" id="{2AB601E2-62A9-3BAB-B093-E32C41DEE1BF}"/>
              </a:ext>
            </a:extLst>
          </p:cNvPr>
          <p:cNvGrpSpPr/>
          <p:nvPr/>
        </p:nvGrpSpPr>
        <p:grpSpPr>
          <a:xfrm rot="5400000">
            <a:off x="9255098" y="2400726"/>
            <a:ext cx="719661" cy="541717"/>
            <a:chOff x="1821527" y="1583388"/>
            <a:chExt cx="350031" cy="409470"/>
          </a:xfrm>
        </p:grpSpPr>
        <p:sp>
          <p:nvSpPr>
            <p:cNvPr id="25" name="Arrow: Right 24">
              <a:extLst>
                <a:ext uri="{FF2B5EF4-FFF2-40B4-BE49-F238E27FC236}">
                  <a16:creationId xmlns:a16="http://schemas.microsoft.com/office/drawing/2014/main" id="{685EAE2E-9DBE-FD0C-B439-3F2C8E241149}"/>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2" name="Arrow: Right 4">
              <a:extLst>
                <a:ext uri="{FF2B5EF4-FFF2-40B4-BE49-F238E27FC236}">
                  <a16:creationId xmlns:a16="http://schemas.microsoft.com/office/drawing/2014/main" id="{ED85104E-487B-35C1-07BA-68AF3E4A5D3E}"/>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8554909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EAF13C38-AE58-C84E-837F-6B14DBAA2FDB}"/>
              </a:ext>
            </a:extLst>
          </p:cNvPr>
          <p:cNvSpPr>
            <a:spLocks noGrp="1"/>
          </p:cNvSpPr>
          <p:nvPr>
            <p:ph type="title"/>
          </p:nvPr>
        </p:nvSpPr>
        <p:spPr>
          <a:xfrm>
            <a:off x="644660" y="914400"/>
            <a:ext cx="10907258" cy="924560"/>
          </a:xfrm>
          <a:solidFill>
            <a:schemeClr val="accent4">
              <a:lumMod val="20000"/>
              <a:lumOff val="80000"/>
            </a:schemeClr>
          </a:solidFill>
          <a:ln>
            <a:solidFill>
              <a:schemeClr val="accent1"/>
            </a:solidFill>
          </a:ln>
        </p:spPr>
        <p:txBody>
          <a:bodyPr>
            <a:noAutofit/>
          </a:bodyPr>
          <a:lstStyle/>
          <a:p>
            <a:pPr algn="ctr"/>
            <a:r>
              <a:rPr lang="en-US" sz="2400" b="1" dirty="0" smtClean="0">
                <a:solidFill>
                  <a:srgbClr val="000000"/>
                </a:solidFill>
                <a:latin typeface="Times New Roman" panose="02020603050405020304" pitchFamily="18" charset="0"/>
                <a:ea typeface="Times New Roman" panose="02020603050405020304" pitchFamily="18" charset="0"/>
              </a:rPr>
              <a:t>IV</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a:solidFill>
                  <a:srgbClr val="000000"/>
                </a:solidFill>
                <a:effectLst/>
                <a:latin typeface="Times New Roman" panose="02020603050405020304" pitchFamily="18" charset="0"/>
                <a:ea typeface="Times New Roman" panose="02020603050405020304" pitchFamily="18" charset="0"/>
              </a:rPr>
              <a:t>QUẢN LÝ SỬ DỤNG NGUỒN KINH PHÍ SỰ NGHIỆP CỦA NGÂN SÁCH NHÀ NƯỚC VÀ CÔNG TÁC GIÁM SÁT, BÁO CÁO TÌNH HÌNH THỰC HIỆN</a:t>
            </a:r>
            <a:endParaRPr lang="en-GB" sz="2400" dirty="0"/>
          </a:p>
        </p:txBody>
      </p:sp>
      <p:sp>
        <p:nvSpPr>
          <p:cNvPr id="13" name="Rectangle 12">
            <a:extLst>
              <a:ext uri="{FF2B5EF4-FFF2-40B4-BE49-F238E27FC236}">
                <a16:creationId xmlns:a16="http://schemas.microsoft.com/office/drawing/2014/main" id="{1FC9E65B-D09C-4EA2-5E71-FBD85E3FE8C6}"/>
              </a:ext>
            </a:extLst>
          </p:cNvPr>
          <p:cNvSpPr/>
          <p:nvPr/>
        </p:nvSpPr>
        <p:spPr>
          <a:xfrm>
            <a:off x="2358027" y="3026454"/>
            <a:ext cx="2941798" cy="3338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bộ</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cơ</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quan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Trung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ương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địa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phương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tổ</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chức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thực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hiện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nhiệm</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vụ</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quản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lý</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kinh</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phí</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thực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hiện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theo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rPr>
              <a:t>Thông</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tư</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số</a:t>
            </a:r>
            <a:r>
              <a:rPr lang="en-US" sz="1800" dirty="0">
                <a:solidFill>
                  <a:srgbClr val="000000"/>
                </a:solidFill>
                <a:effectLst/>
                <a:latin typeface="Times New Roman" panose="02020603050405020304" pitchFamily="18" charset="0"/>
                <a:ea typeface="Calibri" panose="020F0502020204030204" pitchFamily="34" charset="0"/>
              </a:rPr>
              <a:t> 15/2022/TT-BTC, </a:t>
            </a:r>
            <a:r>
              <a:rPr lang="vi-VN"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giai đoạn </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a:t>
            </a:r>
            <a:r>
              <a:rPr lang="vi-VN"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từ n</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ă</a:t>
            </a:r>
            <a:r>
              <a:rPr lang="vi-VN"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 2021 đến năm 2025 </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tại</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53)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pháp</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luật</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liên</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quan</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endParaRPr lang="en-US" dirty="0">
              <a:solidFill>
                <a:schemeClr val="tx1"/>
              </a:solidFill>
              <a:latin typeface="Times New Roman" panose="02020603050405020304" pitchFamily="18" charset="0"/>
              <a:cs typeface="Times New Roman" panose="02020603050405020304" pitchFamily="18" charset="0"/>
            </a:endParaRPr>
          </a:p>
        </p:txBody>
      </p:sp>
      <p:sp>
        <p:nvSpPr>
          <p:cNvPr id="28" name="Rectangle 27">
            <a:extLst>
              <a:ext uri="{FF2B5EF4-FFF2-40B4-BE49-F238E27FC236}">
                <a16:creationId xmlns:a16="http://schemas.microsoft.com/office/drawing/2014/main" id="{702BBD91-512B-AE29-D053-AE2A4AF5A3A3}"/>
              </a:ext>
            </a:extLst>
          </p:cNvPr>
          <p:cNvSpPr/>
          <p:nvPr/>
        </p:nvSpPr>
        <p:spPr>
          <a:xfrm>
            <a:off x="7400041" y="3098118"/>
            <a:ext cx="3351085" cy="321567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dirty="0" err="1">
                <a:solidFill>
                  <a:srgbClr val="000000"/>
                </a:solidFill>
                <a:effectLst/>
                <a:latin typeface="Times New Roman" panose="02020603050405020304" pitchFamily="18" charset="0"/>
                <a:ea typeface="Times New Roman" panose="02020603050405020304" pitchFamily="18" charset="0"/>
              </a:rPr>
              <a:t>Bộ</a:t>
            </a:r>
            <a:r>
              <a:rPr lang="en-US" sz="1800" dirty="0">
                <a:solidFill>
                  <a:srgbClr val="000000"/>
                </a:solidFill>
                <a:effectLst/>
                <a:latin typeface="Times New Roman" panose="02020603050405020304" pitchFamily="18" charset="0"/>
                <a:ea typeface="Times New Roman" panose="02020603050405020304" pitchFamily="18" charset="0"/>
              </a:rPr>
              <a:t> TTTT,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bộ</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cơ</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quan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Trung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ương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địa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phương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thực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hiện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nhiệm</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vụ</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rPr>
              <a:t>thông</a:t>
            </a:r>
            <a:r>
              <a:rPr lang="en-US" sz="1800" dirty="0">
                <a:solidFill>
                  <a:srgbClr val="000000"/>
                </a:solidFill>
                <a:effectLst/>
                <a:latin typeface="Times New Roman" panose="02020603050405020304" pitchFamily="18" charset="0"/>
                <a:ea typeface="Calibri" panose="020F0502020204030204" pitchFamily="34" charset="0"/>
              </a:rPr>
              <a:t> tin </a:t>
            </a:r>
            <a:r>
              <a:rPr lang="en-US" sz="1800" dirty="0" err="1">
                <a:solidFill>
                  <a:srgbClr val="000000"/>
                </a:solidFill>
                <a:effectLst/>
                <a:latin typeface="Times New Roman" panose="02020603050405020304" pitchFamily="18" charset="0"/>
                <a:ea typeface="Calibri" panose="020F0502020204030204" pitchFamily="34" charset="0"/>
              </a:rPr>
              <a:t>đối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ngoại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vùng</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đồng</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bào</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dân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tộc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thiểu</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số</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và</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miền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núi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thực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hiện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công</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tác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giám</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sát</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đánh</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giá</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báo</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cáo</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thực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hiện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nhiệm</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vụ</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theo</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quy</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định</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tại</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Nghị</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định</a:t>
            </a:r>
            <a:r>
              <a:rPr lang="en-US" sz="1800" dirty="0">
                <a:solidFill>
                  <a:srgbClr val="000000"/>
                </a:solidFill>
                <a:effectLst/>
                <a:latin typeface="Times New Roman" panose="02020603050405020304" pitchFamily="18" charset="0"/>
                <a:ea typeface="Calibri" panose="020F0502020204030204" pitchFamily="34" charset="0"/>
              </a:rPr>
              <a:t> 27/2022/NĐ-CP </a:t>
            </a:r>
            <a:r>
              <a:rPr lang="en-US" sz="1800" dirty="0" err="1">
                <a:solidFill>
                  <a:srgbClr val="000000"/>
                </a:solidFill>
                <a:effectLst/>
                <a:latin typeface="Times New Roman" panose="02020603050405020304" pitchFamily="18" charset="0"/>
                <a:ea typeface="Calibri" panose="020F0502020204030204" pitchFamily="34" charset="0"/>
              </a:rPr>
              <a:t>và</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các</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quy</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định</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của</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pháp</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luật</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liên</a:t>
            </a:r>
            <a:r>
              <a:rPr lang="en-US" sz="1800" dirty="0">
                <a:solidFill>
                  <a:srgbClr val="000000"/>
                </a:solidFill>
                <a:effectLst/>
                <a:latin typeface="Times New Roman" panose="02020603050405020304" pitchFamily="18" charset="0"/>
                <a:ea typeface="Calibri" panose="020F0502020204030204" pitchFamily="34" charset="0"/>
              </a:rPr>
              <a:t> </a:t>
            </a:r>
            <a:r>
              <a:rPr lang="en-US" sz="1800" dirty="0" err="1">
                <a:solidFill>
                  <a:srgbClr val="000000"/>
                </a:solidFill>
                <a:effectLst/>
                <a:latin typeface="Times New Roman" panose="02020603050405020304" pitchFamily="18" charset="0"/>
                <a:ea typeface="Calibri" panose="020F0502020204030204" pitchFamily="34" charset="0"/>
              </a:rPr>
              <a:t>quan</a:t>
            </a:r>
            <a:endParaRPr lang="en-US" dirty="0">
              <a:solidFill>
                <a:schemeClr val="tx1"/>
              </a:solidFill>
            </a:endParaRPr>
          </a:p>
        </p:txBody>
      </p:sp>
      <p:grpSp>
        <p:nvGrpSpPr>
          <p:cNvPr id="3" name="Group 2">
            <a:extLst>
              <a:ext uri="{FF2B5EF4-FFF2-40B4-BE49-F238E27FC236}">
                <a16:creationId xmlns:a16="http://schemas.microsoft.com/office/drawing/2014/main" id="{ED2EC707-838A-98C9-8C7B-CCBFE8C7A213}"/>
              </a:ext>
            </a:extLst>
          </p:cNvPr>
          <p:cNvGrpSpPr/>
          <p:nvPr/>
        </p:nvGrpSpPr>
        <p:grpSpPr>
          <a:xfrm rot="5400000">
            <a:off x="3465482" y="2392150"/>
            <a:ext cx="726888" cy="541719"/>
            <a:chOff x="1821527" y="1583388"/>
            <a:chExt cx="350031" cy="409470"/>
          </a:xfrm>
        </p:grpSpPr>
        <p:sp>
          <p:nvSpPr>
            <p:cNvPr id="5" name="Arrow: Right 4">
              <a:extLst>
                <a:ext uri="{FF2B5EF4-FFF2-40B4-BE49-F238E27FC236}">
                  <a16:creationId xmlns:a16="http://schemas.microsoft.com/office/drawing/2014/main" id="{3B5508E0-A29E-CA60-23EA-E15DDFB95266}"/>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Arrow: Right 4">
              <a:extLst>
                <a:ext uri="{FF2B5EF4-FFF2-40B4-BE49-F238E27FC236}">
                  <a16:creationId xmlns:a16="http://schemas.microsoft.com/office/drawing/2014/main" id="{40C81527-FD67-7B9D-A849-AEE584EE39DC}"/>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11" name="Group 10">
            <a:extLst>
              <a:ext uri="{FF2B5EF4-FFF2-40B4-BE49-F238E27FC236}">
                <a16:creationId xmlns:a16="http://schemas.microsoft.com/office/drawing/2014/main" id="{8C3FB7CC-BBA3-8C24-8AE1-FFD52F24FA16}"/>
              </a:ext>
            </a:extLst>
          </p:cNvPr>
          <p:cNvGrpSpPr/>
          <p:nvPr/>
        </p:nvGrpSpPr>
        <p:grpSpPr>
          <a:xfrm rot="5400000">
            <a:off x="8498089" y="2446675"/>
            <a:ext cx="726888" cy="541717"/>
            <a:chOff x="1821527" y="1583388"/>
            <a:chExt cx="350031" cy="409470"/>
          </a:xfrm>
        </p:grpSpPr>
        <p:sp>
          <p:nvSpPr>
            <p:cNvPr id="21" name="Arrow: Right 20">
              <a:extLst>
                <a:ext uri="{FF2B5EF4-FFF2-40B4-BE49-F238E27FC236}">
                  <a16:creationId xmlns:a16="http://schemas.microsoft.com/office/drawing/2014/main" id="{F060B3D4-1FC6-D9C4-0B6F-D0B655B0D7E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2" name="Arrow: Right 4">
              <a:extLst>
                <a:ext uri="{FF2B5EF4-FFF2-40B4-BE49-F238E27FC236}">
                  <a16:creationId xmlns:a16="http://schemas.microsoft.com/office/drawing/2014/main" id="{F941A5DD-C9BD-DAF2-5782-6D28E7DCB08D}"/>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37445924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5051</TotalTime>
  <Words>3168</Words>
  <Application>Microsoft Office PowerPoint</Application>
  <PresentationFormat>Widescreen</PresentationFormat>
  <Paragraphs>120</Paragraphs>
  <Slides>15</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Times New Roman</vt:lpstr>
      <vt:lpstr>Times New Roman Bold</vt:lpstr>
      <vt:lpstr>Office Theme</vt:lpstr>
      <vt:lpstr>PowerPoint Presentation</vt:lpstr>
      <vt:lpstr>PowerPoint Presentation</vt:lpstr>
      <vt:lpstr> II. NỘI DUNG THỰC HIỆN</vt:lpstr>
      <vt:lpstr>1. SẢN XUẤT CÁC SẢN PHẨM THÔNG TIN PHỤC VỤ CÔNG TÁC THÔNG TIN                       ĐỐI NGOẠI VÙNG ĐỒNG BÀO DÂN TỘC THIỂU SỐ VÀ MIỀN NÚI</vt:lpstr>
      <vt:lpstr>2. XÂY DỰNG CƠ SỞ DỮ LIỆU PHỤC VỤ CÔNG TÁC TTĐN KHU VỰC BIÊN GIỚI</vt:lpstr>
      <vt:lpstr>3. BỒI DƯỠNG, TẬP HUẤN KIẾN THỨC, NGHIỆP VỤ THÔNG TIN ĐỐI NGOẠI</vt:lpstr>
      <vt:lpstr> 4. TỔ CHỨC CÁC SỰ KIỆN, HỘI NGHỊ, HỘI THẢO, CHƯƠNG TRÌNH, GIAO LƯU QUỐC TẾ GIỚI THIỆU VỀ ĐẤT NƯỚC VIỆT NAM VÀ THÀNH TỰU PHÁT TRIỂN KINH TẾ - XÃ HỘI VÙNG DÂN TỘC THIỂU SỐ VÀ MIỀN NÚI </vt:lpstr>
      <vt:lpstr>III. CÔNG TÁC KẾ HOẠCH THỰC HIỆN NHIỆM VỤ</vt:lpstr>
      <vt:lpstr>IV. QUẢN LÝ SỬ DỤNG NGUỒN KINH PHÍ SỰ NGHIỆP CỦA NGÂN SÁCH NHÀ NƯỚC VÀ CÔNG TÁC GIÁM SÁT, BÁO CÁO TÌNH HÌNH THỰC HIỆN</vt:lpstr>
      <vt:lpstr>V. TỔ CHỨC THỰC HIỆN</vt:lpstr>
      <vt:lpstr>QUẢN LÝ TÀI CHÍNH THỰC HIỆN (Kinh phí sự nghiệp)</vt:lpstr>
      <vt:lpstr>QUẢN LÝ TÀI CHÍNH THỰC HIỆN (Kinh phí sự nghiệp)</vt:lpstr>
      <vt:lpstr>QUẢN LÝ TÀI CHÍNH THỰC HIỆN (Kinh phí sự nghiệp)</vt:lpstr>
      <vt:lpstr>QUẢN LÝ TÀI CHÍNH THỰC HIỆN (Kinh phí sự nghiệp)</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 Manh Thai</dc:creator>
  <cp:lastModifiedBy>B. TTTTT</cp:lastModifiedBy>
  <cp:revision>125</cp:revision>
  <cp:lastPrinted>2022-07-27T03:44:09Z</cp:lastPrinted>
  <dcterms:created xsi:type="dcterms:W3CDTF">2022-02-26T03:04:38Z</dcterms:created>
  <dcterms:modified xsi:type="dcterms:W3CDTF">2022-11-30T04:26:10Z</dcterms:modified>
</cp:coreProperties>
</file>