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33"/>
  </p:notesMasterIdLst>
  <p:handoutMasterIdLst>
    <p:handoutMasterId r:id="rId34"/>
  </p:handoutMasterIdLst>
  <p:sldIdLst>
    <p:sldId id="256" r:id="rId2"/>
    <p:sldId id="257" r:id="rId3"/>
    <p:sldId id="314" r:id="rId4"/>
    <p:sldId id="313" r:id="rId5"/>
    <p:sldId id="315" r:id="rId6"/>
    <p:sldId id="262" r:id="rId7"/>
    <p:sldId id="306" r:id="rId8"/>
    <p:sldId id="331" r:id="rId9"/>
    <p:sldId id="307" r:id="rId10"/>
    <p:sldId id="332" r:id="rId11"/>
    <p:sldId id="319" r:id="rId12"/>
    <p:sldId id="334" r:id="rId13"/>
    <p:sldId id="317" r:id="rId14"/>
    <p:sldId id="333" r:id="rId15"/>
    <p:sldId id="320" r:id="rId16"/>
    <p:sldId id="321" r:id="rId17"/>
    <p:sldId id="322" r:id="rId18"/>
    <p:sldId id="323" r:id="rId19"/>
    <p:sldId id="324" r:id="rId20"/>
    <p:sldId id="325" r:id="rId21"/>
    <p:sldId id="335" r:id="rId22"/>
    <p:sldId id="326" r:id="rId23"/>
    <p:sldId id="327" r:id="rId24"/>
    <p:sldId id="328" r:id="rId25"/>
    <p:sldId id="336" r:id="rId26"/>
    <p:sldId id="311" r:id="rId27"/>
    <p:sldId id="337" r:id="rId28"/>
    <p:sldId id="329" r:id="rId29"/>
    <p:sldId id="338" r:id="rId30"/>
    <p:sldId id="312" r:id="rId31"/>
    <p:sldId id="31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1575" autoAdjust="0"/>
  </p:normalViewPr>
  <p:slideViewPr>
    <p:cSldViewPr snapToGrid="0" snapToObjects="1">
      <p:cViewPr varScale="1">
        <p:scale>
          <a:sx n="106" d="100"/>
          <a:sy n="106" d="100"/>
        </p:scale>
        <p:origin x="70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D048D6-EFD2-1748-8BBE-D0CED118FBBF}"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A6E83ED1-4FD9-264D-BA84-A6A7853F7237}">
      <dgm:prSet phldrT="[Text]" custT="1"/>
      <dgm:spPr>
        <a:solidFill>
          <a:schemeClr val="accent5">
            <a:lumMod val="20000"/>
            <a:lumOff val="80000"/>
          </a:schemeClr>
        </a:solidFill>
      </dgm:spPr>
      <dgm:t>
        <a:bodyPr/>
        <a:lstStyle/>
        <a:p>
          <a:r>
            <a:rPr lang="vi-VN" sz="2400" b="1" dirty="0">
              <a:solidFill>
                <a:schemeClr val="tx1"/>
              </a:solidFill>
              <a:latin typeface="+mj-lt"/>
            </a:rPr>
            <a:t>Các hình thức thông tin, truyên truyền về giảm nghèo đa chiều</a:t>
          </a:r>
          <a:endParaRPr lang="en-GB" sz="2400" dirty="0">
            <a:solidFill>
              <a:schemeClr val="tx1"/>
            </a:solidFill>
            <a:latin typeface="+mj-lt"/>
          </a:endParaRPr>
        </a:p>
      </dgm:t>
    </dgm:pt>
    <dgm:pt modelId="{EC79444C-897C-9342-8F5B-74545F648CA6}" type="parTrans" cxnId="{05DF5909-2F16-FE45-8888-F1F0A5C2A69C}">
      <dgm:prSet/>
      <dgm:spPr/>
      <dgm:t>
        <a:bodyPr/>
        <a:lstStyle/>
        <a:p>
          <a:endParaRPr lang="en-GB"/>
        </a:p>
      </dgm:t>
    </dgm:pt>
    <dgm:pt modelId="{848A9554-7FF3-7448-B573-9669042D6D42}" type="sibTrans" cxnId="{05DF5909-2F16-FE45-8888-F1F0A5C2A69C}">
      <dgm:prSet/>
      <dgm:spPr/>
      <dgm:t>
        <a:bodyPr/>
        <a:lstStyle/>
        <a:p>
          <a:endParaRPr lang="en-GB"/>
        </a:p>
      </dgm:t>
    </dgm:pt>
    <dgm:pt modelId="{D3F5AF5D-9AF9-F541-B06B-8A956C0D4642}">
      <dgm:prSet phldrT="[Text]" custT="1"/>
      <dgm:spPr>
        <a:solidFill>
          <a:schemeClr val="accent5">
            <a:lumMod val="20000"/>
            <a:lumOff val="80000"/>
          </a:schemeClr>
        </a:solidFill>
      </dgm:spPr>
      <dgm:t>
        <a:bodyPr/>
        <a:lstStyle/>
        <a:p>
          <a:r>
            <a:rPr lang="vi-VN" sz="2400" b="1" dirty="0">
              <a:solidFill>
                <a:schemeClr val="tx1"/>
              </a:solidFill>
              <a:latin typeface="+mj-lt"/>
            </a:rPr>
            <a:t>Nhiệm vụ công tác thông tin, truyền thông về công tác giảm nghèo đa chiều</a:t>
          </a:r>
          <a:endParaRPr lang="en-GB" sz="2400" dirty="0">
            <a:solidFill>
              <a:schemeClr val="tx1"/>
            </a:solidFill>
            <a:latin typeface="+mj-lt"/>
          </a:endParaRPr>
        </a:p>
      </dgm:t>
    </dgm:pt>
    <dgm:pt modelId="{7AEB296D-224A-924D-89A5-80AB296A18D9}" type="parTrans" cxnId="{EC61E020-9F43-F248-975E-3CDC9BDFEBD5}">
      <dgm:prSet/>
      <dgm:spPr/>
      <dgm:t>
        <a:bodyPr/>
        <a:lstStyle/>
        <a:p>
          <a:endParaRPr lang="en-GB"/>
        </a:p>
      </dgm:t>
    </dgm:pt>
    <dgm:pt modelId="{ED688328-43AE-164F-9935-E305EED094AF}" type="sibTrans" cxnId="{EC61E020-9F43-F248-975E-3CDC9BDFEBD5}">
      <dgm:prSet/>
      <dgm:spPr>
        <a:solidFill>
          <a:schemeClr val="accent5">
            <a:lumMod val="20000"/>
            <a:lumOff val="80000"/>
          </a:schemeClr>
        </a:solidFill>
      </dgm:spPr>
      <dgm:t>
        <a:bodyPr/>
        <a:lstStyle/>
        <a:p>
          <a:endParaRPr lang="en-GB"/>
        </a:p>
      </dgm:t>
    </dgm:pt>
    <dgm:pt modelId="{49E6DF44-13D0-B942-8962-889F9846AF62}" type="pres">
      <dgm:prSet presAssocID="{3CD048D6-EFD2-1748-8BBE-D0CED118FBBF}" presName="Name0" presStyleCnt="0">
        <dgm:presLayoutVars>
          <dgm:dir/>
          <dgm:resizeHandles val="exact"/>
        </dgm:presLayoutVars>
      </dgm:prSet>
      <dgm:spPr/>
      <dgm:t>
        <a:bodyPr/>
        <a:lstStyle/>
        <a:p>
          <a:endParaRPr lang="en-US"/>
        </a:p>
      </dgm:t>
    </dgm:pt>
    <dgm:pt modelId="{4F1AE5A8-D83B-3840-9EF4-4ECC6C40F016}" type="pres">
      <dgm:prSet presAssocID="{D3F5AF5D-9AF9-F541-B06B-8A956C0D4642}" presName="node" presStyleLbl="node1" presStyleIdx="0" presStyleCnt="2" custScaleX="163430" custScaleY="151386" custLinFactNeighborX="7541" custLinFactNeighborY="-100">
        <dgm:presLayoutVars>
          <dgm:bulletEnabled val="1"/>
        </dgm:presLayoutVars>
      </dgm:prSet>
      <dgm:spPr/>
      <dgm:t>
        <a:bodyPr/>
        <a:lstStyle/>
        <a:p>
          <a:endParaRPr lang="en-US"/>
        </a:p>
      </dgm:t>
    </dgm:pt>
    <dgm:pt modelId="{BC7E36A4-F317-9843-903E-82FA399CC6B8}" type="pres">
      <dgm:prSet presAssocID="{ED688328-43AE-164F-9935-E305EED094AF}" presName="sibTrans" presStyleLbl="sibTrans2D1" presStyleIdx="0" presStyleCnt="1"/>
      <dgm:spPr/>
      <dgm:t>
        <a:bodyPr/>
        <a:lstStyle/>
        <a:p>
          <a:endParaRPr lang="en-US"/>
        </a:p>
      </dgm:t>
    </dgm:pt>
    <dgm:pt modelId="{FD0DEC62-44B4-994B-B9EF-4C3B9B063240}" type="pres">
      <dgm:prSet presAssocID="{ED688328-43AE-164F-9935-E305EED094AF}" presName="connectorText" presStyleLbl="sibTrans2D1" presStyleIdx="0" presStyleCnt="1"/>
      <dgm:spPr/>
      <dgm:t>
        <a:bodyPr/>
        <a:lstStyle/>
        <a:p>
          <a:endParaRPr lang="en-US"/>
        </a:p>
      </dgm:t>
    </dgm:pt>
    <dgm:pt modelId="{59B8E210-A640-D340-AD31-7431C71BDF6A}" type="pres">
      <dgm:prSet presAssocID="{A6E83ED1-4FD9-264D-BA84-A6A7853F7237}" presName="node" presStyleLbl="node1" presStyleIdx="1" presStyleCnt="2" custScaleX="189945" custScaleY="154345" custLinFactNeighborX="4192" custLinFactNeighborY="1324">
        <dgm:presLayoutVars>
          <dgm:bulletEnabled val="1"/>
        </dgm:presLayoutVars>
      </dgm:prSet>
      <dgm:spPr/>
      <dgm:t>
        <a:bodyPr/>
        <a:lstStyle/>
        <a:p>
          <a:endParaRPr lang="en-US"/>
        </a:p>
      </dgm:t>
    </dgm:pt>
  </dgm:ptLst>
  <dgm:cxnLst>
    <dgm:cxn modelId="{6CCE9F68-D3E1-7D44-A1ED-A38FC503F75E}" type="presOf" srcId="{ED688328-43AE-164F-9935-E305EED094AF}" destId="{BC7E36A4-F317-9843-903E-82FA399CC6B8}" srcOrd="0" destOrd="0" presId="urn:microsoft.com/office/officeart/2005/8/layout/process1"/>
    <dgm:cxn modelId="{7591FFFF-11A2-6148-8B42-42AB8F4E132A}" type="presOf" srcId="{3CD048D6-EFD2-1748-8BBE-D0CED118FBBF}" destId="{49E6DF44-13D0-B942-8962-889F9846AF62}" srcOrd="0" destOrd="0" presId="urn:microsoft.com/office/officeart/2005/8/layout/process1"/>
    <dgm:cxn modelId="{F590289B-D58E-6B41-9853-E35082C76A08}" type="presOf" srcId="{D3F5AF5D-9AF9-F541-B06B-8A956C0D4642}" destId="{4F1AE5A8-D83B-3840-9EF4-4ECC6C40F016}" srcOrd="0" destOrd="0" presId="urn:microsoft.com/office/officeart/2005/8/layout/process1"/>
    <dgm:cxn modelId="{05DF5909-2F16-FE45-8888-F1F0A5C2A69C}" srcId="{3CD048D6-EFD2-1748-8BBE-D0CED118FBBF}" destId="{A6E83ED1-4FD9-264D-BA84-A6A7853F7237}" srcOrd="1" destOrd="0" parTransId="{EC79444C-897C-9342-8F5B-74545F648CA6}" sibTransId="{848A9554-7FF3-7448-B573-9669042D6D42}"/>
    <dgm:cxn modelId="{10D7EA30-3BBE-8A49-8996-797A6E1FA056}" type="presOf" srcId="{ED688328-43AE-164F-9935-E305EED094AF}" destId="{FD0DEC62-44B4-994B-B9EF-4C3B9B063240}" srcOrd="1" destOrd="0" presId="urn:microsoft.com/office/officeart/2005/8/layout/process1"/>
    <dgm:cxn modelId="{EC61E020-9F43-F248-975E-3CDC9BDFEBD5}" srcId="{3CD048D6-EFD2-1748-8BBE-D0CED118FBBF}" destId="{D3F5AF5D-9AF9-F541-B06B-8A956C0D4642}" srcOrd="0" destOrd="0" parTransId="{7AEB296D-224A-924D-89A5-80AB296A18D9}" sibTransId="{ED688328-43AE-164F-9935-E305EED094AF}"/>
    <dgm:cxn modelId="{8C3AAD24-537E-5747-8F0C-D23D4A97635F}" type="presOf" srcId="{A6E83ED1-4FD9-264D-BA84-A6A7853F7237}" destId="{59B8E210-A640-D340-AD31-7431C71BDF6A}" srcOrd="0" destOrd="0" presId="urn:microsoft.com/office/officeart/2005/8/layout/process1"/>
    <dgm:cxn modelId="{3760B96D-E0DA-C044-A84B-D9C838CE4A6D}" type="presParOf" srcId="{49E6DF44-13D0-B942-8962-889F9846AF62}" destId="{4F1AE5A8-D83B-3840-9EF4-4ECC6C40F016}" srcOrd="0" destOrd="0" presId="urn:microsoft.com/office/officeart/2005/8/layout/process1"/>
    <dgm:cxn modelId="{D26BE664-F923-CA44-9B7D-271FE5E74558}" type="presParOf" srcId="{49E6DF44-13D0-B942-8962-889F9846AF62}" destId="{BC7E36A4-F317-9843-903E-82FA399CC6B8}" srcOrd="1" destOrd="0" presId="urn:microsoft.com/office/officeart/2005/8/layout/process1"/>
    <dgm:cxn modelId="{C7CB38E8-76BA-9847-9C97-5A6165E96592}" type="presParOf" srcId="{BC7E36A4-F317-9843-903E-82FA399CC6B8}" destId="{FD0DEC62-44B4-994B-B9EF-4C3B9B063240}" srcOrd="0" destOrd="0" presId="urn:microsoft.com/office/officeart/2005/8/layout/process1"/>
    <dgm:cxn modelId="{F8D2411E-52FA-F447-9F23-F6C494B98BB8}" type="presParOf" srcId="{49E6DF44-13D0-B942-8962-889F9846AF62}" destId="{59B8E210-A640-D340-AD31-7431C71BDF6A}"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ED325D-0916-4736-9A23-5E77CBAB60DF}" type="doc">
      <dgm:prSet loTypeId="urn:microsoft.com/office/officeart/2016/7/layout/RepeatingBendingProcessNew" loCatId="process" qsTypeId="urn:microsoft.com/office/officeart/2005/8/quickstyle/simple1" qsCatId="simple" csTypeId="urn:microsoft.com/office/officeart/2005/8/colors/accent1_2" csCatId="accent1" phldr="1"/>
      <dgm:spPr/>
      <dgm:t>
        <a:bodyPr/>
        <a:lstStyle/>
        <a:p>
          <a:endParaRPr lang="en-US"/>
        </a:p>
      </dgm:t>
    </dgm:pt>
    <dgm:pt modelId="{4D3AAA11-3B38-4E87-BAF2-FEDA491EEE4E}">
      <dgm:prSet custT="1"/>
      <dgm:spPr>
        <a:solidFill>
          <a:schemeClr val="accent5">
            <a:lumMod val="40000"/>
            <a:lumOff val="60000"/>
          </a:schemeClr>
        </a:solidFill>
      </dgm:spPr>
      <dgm:t>
        <a:bodyPr/>
        <a:lstStyle/>
        <a:p>
          <a:r>
            <a:rPr lang="en-US" sz="1600" b="1" dirty="0">
              <a:solidFill>
                <a:schemeClr val="tx1"/>
              </a:solidFill>
              <a:latin typeface="Times New Roman" panose="02020603050405020304" pitchFamily="18" charset="0"/>
              <a:cs typeface="Times New Roman" panose="02020603050405020304" pitchFamily="18" charset="0"/>
            </a:rPr>
            <a:t>1. </a:t>
          </a:r>
          <a:r>
            <a:rPr lang="vi-VN" sz="1600" b="1" dirty="0">
              <a:solidFill>
                <a:schemeClr val="tx1"/>
              </a:solidFill>
              <a:latin typeface="Times New Roman" panose="02020603050405020304" pitchFamily="18" charset="0"/>
              <a:cs typeface="Times New Roman" panose="02020603050405020304" pitchFamily="18" charset="0"/>
            </a:rPr>
            <a:t>Thông tin, tuyên truyền trên báo chí, xuất bản phẩm</a:t>
          </a:r>
          <a:endParaRPr lang="en-US" sz="2200" b="1" dirty="0">
            <a:solidFill>
              <a:schemeClr val="tx1"/>
            </a:solidFill>
            <a:latin typeface="Times New Roman" panose="02020603050405020304" pitchFamily="18" charset="0"/>
            <a:cs typeface="Times New Roman" panose="02020603050405020304" pitchFamily="18" charset="0"/>
          </a:endParaRPr>
        </a:p>
      </dgm:t>
    </dgm:pt>
    <dgm:pt modelId="{60DECF6A-17B7-49D1-A5DD-9ECB7350CA05}" type="parTrans" cxnId="{5CA1444A-1A25-4911-927C-E9AC7AFE6A0A}">
      <dgm:prSet/>
      <dgm:spPr/>
      <dgm:t>
        <a:bodyPr/>
        <a:lstStyle/>
        <a:p>
          <a:endParaRPr lang="en-US"/>
        </a:p>
      </dgm:t>
    </dgm:pt>
    <dgm:pt modelId="{3637E4B0-3408-4AA9-8EC4-93357C07BF20}" type="sibTrans" cxnId="{5CA1444A-1A25-4911-927C-E9AC7AFE6A0A}">
      <dgm:prSet/>
      <dgm:spPr/>
      <dgm:t>
        <a:bodyPr/>
        <a:lstStyle/>
        <a:p>
          <a:endParaRPr lang="en-US"/>
        </a:p>
      </dgm:t>
    </dgm:pt>
    <dgm:pt modelId="{D2AA0C36-EFAE-4D2B-B907-7F4C1D7A347F}">
      <dgm:prSet custT="1"/>
      <dgm:spPr>
        <a:solidFill>
          <a:schemeClr val="accent5">
            <a:lumMod val="40000"/>
            <a:lumOff val="60000"/>
          </a:schemeClr>
        </a:solidFill>
      </dgm:spPr>
      <dgm:t>
        <a:bodyPr/>
        <a:lstStyle/>
        <a:p>
          <a:r>
            <a:rPr lang="en-US" sz="1800" b="1" dirty="0">
              <a:solidFill>
                <a:schemeClr val="tx1"/>
              </a:solidFill>
              <a:latin typeface="Times New Roman" panose="02020603050405020304" pitchFamily="18" charset="0"/>
              <a:cs typeface="Times New Roman" panose="02020603050405020304" pitchFamily="18" charset="0"/>
            </a:rPr>
            <a:t>2. </a:t>
          </a:r>
          <a:r>
            <a:rPr lang="vi-VN" sz="1800" b="1" dirty="0">
              <a:solidFill>
                <a:schemeClr val="tx1"/>
              </a:solidFill>
              <a:latin typeface="Times New Roman" panose="02020603050405020304" pitchFamily="18" charset="0"/>
              <a:cs typeface="Times New Roman" panose="02020603050405020304" pitchFamily="18" charset="0"/>
            </a:rPr>
            <a:t>Thông tin, tuyên truyền qua các hình thức</a:t>
          </a:r>
          <a:r>
            <a:rPr lang="en-US" sz="1800" b="1" dirty="0">
              <a:solidFill>
                <a:schemeClr val="tx1"/>
              </a:solidFill>
              <a:latin typeface="Times New Roman" panose="02020603050405020304" pitchFamily="18" charset="0"/>
              <a:cs typeface="Times New Roman" panose="02020603050405020304" pitchFamily="18" charset="0"/>
            </a:rPr>
            <a:t>: </a:t>
          </a:r>
          <a:r>
            <a:rPr lang="en-US" sz="1800" b="1" dirty="0" err="1">
              <a:solidFill>
                <a:schemeClr val="tx1"/>
              </a:solidFill>
              <a:latin typeface="Times New Roman" panose="02020603050405020304" pitchFamily="18" charset="0"/>
              <a:cs typeface="Times New Roman" panose="02020603050405020304" pitchFamily="18" charset="0"/>
            </a:rPr>
            <a:t>Sân</a:t>
          </a:r>
          <a:r>
            <a:rPr lang="en-US" sz="1800" b="1" dirty="0">
              <a:solidFill>
                <a:schemeClr val="tx1"/>
              </a:solidFill>
              <a:latin typeface="Times New Roman" panose="02020603050405020304" pitchFamily="18" charset="0"/>
              <a:cs typeface="Times New Roman" panose="02020603050405020304" pitchFamily="18" charset="0"/>
            </a:rPr>
            <a:t> </a:t>
          </a:r>
          <a:r>
            <a:rPr lang="en-US" sz="1800" b="1" dirty="0" err="1">
              <a:solidFill>
                <a:schemeClr val="tx1"/>
              </a:solidFill>
              <a:latin typeface="Times New Roman" panose="02020603050405020304" pitchFamily="18" charset="0"/>
              <a:cs typeface="Times New Roman" panose="02020603050405020304" pitchFamily="18" charset="0"/>
            </a:rPr>
            <a:t>khấu</a:t>
          </a:r>
          <a:r>
            <a:rPr lang="en-US" sz="1800" b="1" dirty="0">
              <a:solidFill>
                <a:schemeClr val="tx1"/>
              </a:solidFill>
              <a:latin typeface="Times New Roman" panose="02020603050405020304" pitchFamily="18" charset="0"/>
              <a:cs typeface="Times New Roman" panose="02020603050405020304" pitchFamily="18" charset="0"/>
            </a:rPr>
            <a:t> </a:t>
          </a:r>
          <a:r>
            <a:rPr lang="en-US" sz="1800" b="1" dirty="0" err="1">
              <a:solidFill>
                <a:schemeClr val="tx1"/>
              </a:solidFill>
              <a:latin typeface="Times New Roman" panose="02020603050405020304" pitchFamily="18" charset="0"/>
              <a:cs typeface="Times New Roman" panose="02020603050405020304" pitchFamily="18" charset="0"/>
            </a:rPr>
            <a:t>hóa</a:t>
          </a:r>
          <a:r>
            <a:rPr lang="en-US" sz="1800" b="1" dirty="0">
              <a:solidFill>
                <a:schemeClr val="tx1"/>
              </a:solidFill>
              <a:latin typeface="Times New Roman" panose="02020603050405020304" pitchFamily="18" charset="0"/>
              <a:cs typeface="Times New Roman" panose="02020603050405020304" pitchFamily="18" charset="0"/>
            </a:rPr>
            <a:t>…</a:t>
          </a:r>
        </a:p>
      </dgm:t>
    </dgm:pt>
    <dgm:pt modelId="{21C6BECA-0E1E-412D-8BEA-1BDB7BF936A7}" type="parTrans" cxnId="{103B5877-AD0E-4AEF-A567-77C506787682}">
      <dgm:prSet/>
      <dgm:spPr/>
      <dgm:t>
        <a:bodyPr/>
        <a:lstStyle/>
        <a:p>
          <a:endParaRPr lang="en-US"/>
        </a:p>
      </dgm:t>
    </dgm:pt>
    <dgm:pt modelId="{FB2BF786-8A9A-4871-9F1A-A594D3714653}" type="sibTrans" cxnId="{103B5877-AD0E-4AEF-A567-77C506787682}">
      <dgm:prSet/>
      <dgm:spPr/>
      <dgm:t>
        <a:bodyPr/>
        <a:lstStyle/>
        <a:p>
          <a:endParaRPr lang="en-US"/>
        </a:p>
      </dgm:t>
    </dgm:pt>
    <dgm:pt modelId="{61B9B6C6-25AD-4D9C-94CB-1E476DD73647}">
      <dgm:prSet custT="1"/>
      <dgm:spPr>
        <a:solidFill>
          <a:schemeClr val="accent5">
            <a:lumMod val="40000"/>
            <a:lumOff val="60000"/>
          </a:schemeClr>
        </a:solidFill>
      </dgm:spPr>
      <dgm:t>
        <a:bodyPr/>
        <a:lstStyle/>
        <a:p>
          <a:r>
            <a:rPr lang="en-US" sz="1800" b="1" dirty="0">
              <a:solidFill>
                <a:schemeClr val="tx1"/>
              </a:solidFill>
              <a:latin typeface="Times New Roman" panose="02020603050405020304" pitchFamily="18" charset="0"/>
              <a:cs typeface="Times New Roman" panose="02020603050405020304" pitchFamily="18" charset="0"/>
            </a:rPr>
            <a:t>3. T</a:t>
          </a:r>
          <a:r>
            <a:rPr lang="vi-VN" sz="1800" b="1" dirty="0">
              <a:solidFill>
                <a:schemeClr val="tx1"/>
              </a:solidFill>
              <a:latin typeface="Times New Roman" panose="02020603050405020304" pitchFamily="18" charset="0"/>
              <a:cs typeface="Times New Roman" panose="02020603050405020304" pitchFamily="18" charset="0"/>
            </a:rPr>
            <a:t>ại các buổi sinh hoạt cộng đồng về công tác giảm nghèo </a:t>
          </a:r>
          <a:endParaRPr lang="en-US" sz="1800" b="1" dirty="0">
            <a:solidFill>
              <a:schemeClr val="tx1"/>
            </a:solidFill>
            <a:latin typeface="Times New Roman" panose="02020603050405020304" pitchFamily="18" charset="0"/>
            <a:cs typeface="Times New Roman" panose="02020603050405020304" pitchFamily="18" charset="0"/>
          </a:endParaRPr>
        </a:p>
      </dgm:t>
    </dgm:pt>
    <dgm:pt modelId="{6EF2A0C0-5D89-4D0E-B91A-E8BAD1528943}" type="parTrans" cxnId="{39E8A790-5302-4FDF-A1B7-DF32371C9CD3}">
      <dgm:prSet/>
      <dgm:spPr/>
      <dgm:t>
        <a:bodyPr/>
        <a:lstStyle/>
        <a:p>
          <a:endParaRPr lang="en-US"/>
        </a:p>
      </dgm:t>
    </dgm:pt>
    <dgm:pt modelId="{EB6B89C9-B452-42B9-A557-4490AAD43015}" type="sibTrans" cxnId="{39E8A790-5302-4FDF-A1B7-DF32371C9CD3}">
      <dgm:prSet/>
      <dgm:spPr/>
      <dgm:t>
        <a:bodyPr/>
        <a:lstStyle/>
        <a:p>
          <a:endParaRPr lang="en-US"/>
        </a:p>
      </dgm:t>
    </dgm:pt>
    <dgm:pt modelId="{3FE77941-2003-4F4D-AF91-EC0D698776E1}">
      <dgm:prSet custT="1"/>
      <dgm:spPr>
        <a:solidFill>
          <a:schemeClr val="accent5">
            <a:lumMod val="40000"/>
            <a:lumOff val="60000"/>
          </a:schemeClr>
        </a:solidFill>
      </dgm:spPr>
      <dgm:t>
        <a:bodyPr/>
        <a:lstStyle/>
        <a:p>
          <a:r>
            <a:rPr lang="en-US" sz="1600" b="1" dirty="0">
              <a:solidFill>
                <a:schemeClr val="tx1"/>
              </a:solidFill>
              <a:latin typeface="Times New Roman" panose="02020603050405020304" pitchFamily="18" charset="0"/>
              <a:cs typeface="Times New Roman" panose="02020603050405020304" pitchFamily="18" charset="0"/>
            </a:rPr>
            <a:t>4. </a:t>
          </a:r>
          <a:r>
            <a:rPr lang="vi-VN" sz="1600" b="1" dirty="0">
              <a:solidFill>
                <a:schemeClr val="tx1"/>
              </a:solidFill>
              <a:latin typeface="Times New Roman" panose="02020603050405020304" pitchFamily="18" charset="0"/>
              <a:cs typeface="Times New Roman" panose="02020603050405020304" pitchFamily="18" charset="0"/>
            </a:rPr>
            <a:t>Tổ chức nói chuyên chuyên đề, phổ biến cho hộ nghèo về chính sách giảm nghèo</a:t>
          </a:r>
          <a:r>
            <a:rPr lang="vi-VN" sz="2200" b="1" dirty="0">
              <a:solidFill>
                <a:schemeClr val="tx1"/>
              </a:solidFill>
              <a:latin typeface="Times New Roman" panose="02020603050405020304" pitchFamily="18" charset="0"/>
              <a:cs typeface="Times New Roman" panose="02020603050405020304" pitchFamily="18" charset="0"/>
            </a:rPr>
            <a:t>.</a:t>
          </a:r>
          <a:endParaRPr lang="en-US" sz="2200" b="1" dirty="0">
            <a:solidFill>
              <a:schemeClr val="tx1"/>
            </a:solidFill>
            <a:latin typeface="Times New Roman" panose="02020603050405020304" pitchFamily="18" charset="0"/>
            <a:cs typeface="Times New Roman" panose="02020603050405020304" pitchFamily="18" charset="0"/>
          </a:endParaRPr>
        </a:p>
      </dgm:t>
    </dgm:pt>
    <dgm:pt modelId="{CB8C1759-7AAE-4B8F-8883-85F2058F5810}" type="parTrans" cxnId="{65A1A6BE-CF50-4157-9589-D1A9EA316FD8}">
      <dgm:prSet/>
      <dgm:spPr/>
      <dgm:t>
        <a:bodyPr/>
        <a:lstStyle/>
        <a:p>
          <a:endParaRPr lang="en-US"/>
        </a:p>
      </dgm:t>
    </dgm:pt>
    <dgm:pt modelId="{B91CFD97-C342-4356-879C-38D70FE47B5E}" type="sibTrans" cxnId="{65A1A6BE-CF50-4157-9589-D1A9EA316FD8}">
      <dgm:prSet/>
      <dgm:spPr/>
      <dgm:t>
        <a:bodyPr/>
        <a:lstStyle/>
        <a:p>
          <a:endParaRPr lang="en-US"/>
        </a:p>
      </dgm:t>
    </dgm:pt>
    <dgm:pt modelId="{FB7CBEA4-C24F-41D1-8ACA-F09DC825E31F}">
      <dgm:prSet custT="1"/>
      <dgm:spPr>
        <a:solidFill>
          <a:schemeClr val="accent5">
            <a:lumMod val="40000"/>
            <a:lumOff val="60000"/>
          </a:schemeClr>
        </a:solidFill>
      </dgm:spPr>
      <dgm:t>
        <a:bodyPr/>
        <a:lstStyle/>
        <a:p>
          <a:r>
            <a:rPr lang="en-US" sz="1800" b="1" dirty="0">
              <a:solidFill>
                <a:schemeClr val="tx1"/>
              </a:solidFill>
              <a:latin typeface="Times New Roman" panose="02020603050405020304" pitchFamily="18" charset="0"/>
              <a:cs typeface="Times New Roman" panose="02020603050405020304" pitchFamily="18" charset="0"/>
            </a:rPr>
            <a:t>5. </a:t>
          </a:r>
          <a:r>
            <a:rPr lang="vi-VN" sz="1800" b="1" dirty="0">
              <a:solidFill>
                <a:schemeClr val="tx1"/>
              </a:solidFill>
              <a:latin typeface="Times New Roman" panose="02020603050405020304" pitchFamily="18" charset="0"/>
              <a:cs typeface="Times New Roman" panose="02020603050405020304" pitchFamily="18" charset="0"/>
            </a:rPr>
            <a:t>Tổ chức các hoạt động, phong trào thi đua “</a:t>
          </a:r>
          <a:r>
            <a:rPr lang="en-US" sz="1800" b="1" dirty="0">
              <a:solidFill>
                <a:schemeClr val="tx1"/>
              </a:solidFill>
              <a:latin typeface="Times New Roman" panose="02020603050405020304" pitchFamily="18" charset="0"/>
              <a:cs typeface="Times New Roman" panose="02020603050405020304" pitchFamily="18" charset="0"/>
            </a:rPr>
            <a:t>V</a:t>
          </a:r>
          <a:r>
            <a:rPr lang="vi-VN" sz="1800" b="1" dirty="0">
              <a:solidFill>
                <a:schemeClr val="tx1"/>
              </a:solidFill>
              <a:latin typeface="Times New Roman" panose="02020603050405020304" pitchFamily="18" charset="0"/>
              <a:cs typeface="Times New Roman" panose="02020603050405020304" pitchFamily="18" charset="0"/>
            </a:rPr>
            <a:t>ì người nghèo - Không để ai bị bỏ lại phía sau”</a:t>
          </a:r>
          <a:endParaRPr lang="en-US" sz="1800" b="1" dirty="0">
            <a:solidFill>
              <a:schemeClr val="tx1"/>
            </a:solidFill>
            <a:latin typeface="Times New Roman" panose="02020603050405020304" pitchFamily="18" charset="0"/>
            <a:cs typeface="Times New Roman" panose="02020603050405020304" pitchFamily="18" charset="0"/>
          </a:endParaRPr>
        </a:p>
      </dgm:t>
    </dgm:pt>
    <dgm:pt modelId="{6A25C380-B3E5-4F8B-8F1F-018EF17B6F06}" type="parTrans" cxnId="{26FA2CBC-E240-4742-9CE9-3DBF68799D85}">
      <dgm:prSet/>
      <dgm:spPr/>
      <dgm:t>
        <a:bodyPr/>
        <a:lstStyle/>
        <a:p>
          <a:endParaRPr lang="en-US"/>
        </a:p>
      </dgm:t>
    </dgm:pt>
    <dgm:pt modelId="{EA94143D-45D9-4D24-8DAC-001B2DC03EA1}" type="sibTrans" cxnId="{26FA2CBC-E240-4742-9CE9-3DBF68799D85}">
      <dgm:prSet/>
      <dgm:spPr/>
      <dgm:t>
        <a:bodyPr/>
        <a:lstStyle/>
        <a:p>
          <a:endParaRPr lang="en-US"/>
        </a:p>
      </dgm:t>
    </dgm:pt>
    <dgm:pt modelId="{B8E4FB46-91B3-4B15-BE0A-CB4DC4EEB28A}">
      <dgm:prSet custT="1"/>
      <dgm:spPr>
        <a:solidFill>
          <a:schemeClr val="accent5">
            <a:lumMod val="40000"/>
            <a:lumOff val="60000"/>
          </a:schemeClr>
        </a:solidFill>
      </dgm:spPr>
      <dgm:t>
        <a:bodyPr/>
        <a:lstStyle/>
        <a:p>
          <a:r>
            <a:rPr lang="en-US" sz="1600" b="1" dirty="0">
              <a:solidFill>
                <a:schemeClr val="tx1"/>
              </a:solidFill>
              <a:latin typeface="Times New Roman" panose="02020603050405020304" pitchFamily="18" charset="0"/>
              <a:cs typeface="Times New Roman" panose="02020603050405020304" pitchFamily="18" charset="0"/>
            </a:rPr>
            <a:t>6. </a:t>
          </a:r>
          <a:r>
            <a:rPr lang="vi-VN" sz="1600" b="1" dirty="0">
              <a:solidFill>
                <a:schemeClr val="tx1"/>
              </a:solidFill>
              <a:latin typeface="Times New Roman" panose="02020603050405020304" pitchFamily="18" charset="0"/>
              <a:cs typeface="Times New Roman" panose="02020603050405020304" pitchFamily="18" charset="0"/>
            </a:rPr>
            <a:t>Phát động các cuộc thi về thông tin, tuyên truyền trên báo chí và các hình thức khác về công tác giảm nghèo và an sinh </a:t>
          </a:r>
          <a:r>
            <a:rPr lang="en-US" sz="1600" b="1" dirty="0">
              <a:solidFill>
                <a:schemeClr val="tx1"/>
              </a:solidFill>
              <a:latin typeface="Times New Roman" panose="02020603050405020304" pitchFamily="18" charset="0"/>
              <a:cs typeface="Times New Roman" panose="02020603050405020304" pitchFamily="18" charset="0"/>
            </a:rPr>
            <a:t>XH </a:t>
          </a:r>
          <a:r>
            <a:rPr lang="vi-VN" sz="1600" b="1" dirty="0">
              <a:solidFill>
                <a:schemeClr val="tx1"/>
              </a:solidFill>
              <a:latin typeface="Times New Roman" panose="02020603050405020304" pitchFamily="18" charset="0"/>
              <a:cs typeface="Times New Roman" panose="02020603050405020304" pitchFamily="18" charset="0"/>
            </a:rPr>
            <a:t>bền vững</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A3ABC093-3125-46B3-AA60-9DAE925D678B}" type="parTrans" cxnId="{48ABACBB-B67B-4A41-A614-90B571E1F3F8}">
      <dgm:prSet/>
      <dgm:spPr/>
      <dgm:t>
        <a:bodyPr/>
        <a:lstStyle/>
        <a:p>
          <a:endParaRPr lang="en-US"/>
        </a:p>
      </dgm:t>
    </dgm:pt>
    <dgm:pt modelId="{254808C2-FC56-4883-A272-1C3EB827092B}" type="sibTrans" cxnId="{48ABACBB-B67B-4A41-A614-90B571E1F3F8}">
      <dgm:prSet/>
      <dgm:spPr/>
      <dgm:t>
        <a:bodyPr/>
        <a:lstStyle/>
        <a:p>
          <a:endParaRPr lang="en-US"/>
        </a:p>
      </dgm:t>
    </dgm:pt>
    <dgm:pt modelId="{DE39E61E-7DE1-4ED4-90B6-D3879697ABE5}">
      <dgm:prSet custT="1"/>
      <dgm:spPr>
        <a:solidFill>
          <a:schemeClr val="accent5">
            <a:lumMod val="40000"/>
            <a:lumOff val="60000"/>
          </a:schemeClr>
        </a:solidFill>
      </dgm:spPr>
      <dgm:t>
        <a:bodyPr/>
        <a:lstStyle/>
        <a:p>
          <a:r>
            <a:rPr lang="en-US" sz="1600" b="1" dirty="0">
              <a:solidFill>
                <a:schemeClr val="tx1"/>
              </a:solidFill>
              <a:latin typeface="Times New Roman" panose="02020603050405020304" pitchFamily="18" charset="0"/>
              <a:cs typeface="Times New Roman" panose="02020603050405020304" pitchFamily="18" charset="0"/>
            </a:rPr>
            <a:t>7. </a:t>
          </a:r>
          <a:r>
            <a:rPr lang="vi-VN" sz="1600" b="1" dirty="0">
              <a:solidFill>
                <a:schemeClr val="tx1"/>
              </a:solidFill>
              <a:latin typeface="Times New Roman" panose="02020603050405020304" pitchFamily="18" charset="0"/>
              <a:cs typeface="Times New Roman" panose="02020603050405020304" pitchFamily="18" charset="0"/>
            </a:rPr>
            <a:t>Phát triển, tăng cường hoạt động Trang thông tin điện tử về giảm nghèo của các Bộ, cơ quan Trung ương và địa phương</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593AB049-9470-4955-85AB-02A9E576DE10}" type="parTrans" cxnId="{7BE37B6C-FE41-409A-ADB7-5A0B2F0826DC}">
      <dgm:prSet/>
      <dgm:spPr/>
      <dgm:t>
        <a:bodyPr/>
        <a:lstStyle/>
        <a:p>
          <a:endParaRPr lang="en-US"/>
        </a:p>
      </dgm:t>
    </dgm:pt>
    <dgm:pt modelId="{974545A4-9168-48C4-BA61-123E933495C9}" type="sibTrans" cxnId="{7BE37B6C-FE41-409A-ADB7-5A0B2F0826DC}">
      <dgm:prSet/>
      <dgm:spPr/>
      <dgm:t>
        <a:bodyPr/>
        <a:lstStyle/>
        <a:p>
          <a:endParaRPr lang="en-US"/>
        </a:p>
      </dgm:t>
    </dgm:pt>
    <dgm:pt modelId="{4617F9E3-B310-0B42-B3DF-1B6A64E98C48}" type="pres">
      <dgm:prSet presAssocID="{7EED325D-0916-4736-9A23-5E77CBAB60DF}" presName="Name0" presStyleCnt="0">
        <dgm:presLayoutVars>
          <dgm:dir/>
          <dgm:resizeHandles val="exact"/>
        </dgm:presLayoutVars>
      </dgm:prSet>
      <dgm:spPr/>
      <dgm:t>
        <a:bodyPr/>
        <a:lstStyle/>
        <a:p>
          <a:endParaRPr lang="en-US"/>
        </a:p>
      </dgm:t>
    </dgm:pt>
    <dgm:pt modelId="{039D1757-5436-464A-8A00-F90A8FF83231}" type="pres">
      <dgm:prSet presAssocID="{4D3AAA11-3B38-4E87-BAF2-FEDA491EEE4E}" presName="node" presStyleLbl="node1" presStyleIdx="0" presStyleCnt="7" custLinFactNeighborY="11589">
        <dgm:presLayoutVars>
          <dgm:bulletEnabled val="1"/>
        </dgm:presLayoutVars>
      </dgm:prSet>
      <dgm:spPr/>
      <dgm:t>
        <a:bodyPr/>
        <a:lstStyle/>
        <a:p>
          <a:endParaRPr lang="en-US"/>
        </a:p>
      </dgm:t>
    </dgm:pt>
    <dgm:pt modelId="{B78C5C37-7E65-8040-8B58-AFABE93BDAC0}" type="pres">
      <dgm:prSet presAssocID="{3637E4B0-3408-4AA9-8EC4-93357C07BF20}" presName="sibTrans" presStyleLbl="sibTrans1D1" presStyleIdx="0" presStyleCnt="6"/>
      <dgm:spPr/>
      <dgm:t>
        <a:bodyPr/>
        <a:lstStyle/>
        <a:p>
          <a:endParaRPr lang="en-US"/>
        </a:p>
      </dgm:t>
    </dgm:pt>
    <dgm:pt modelId="{C720B5E5-8CB2-D848-862D-687BDF88A1D6}" type="pres">
      <dgm:prSet presAssocID="{3637E4B0-3408-4AA9-8EC4-93357C07BF20}" presName="connectorText" presStyleLbl="sibTrans1D1" presStyleIdx="0" presStyleCnt="6"/>
      <dgm:spPr/>
      <dgm:t>
        <a:bodyPr/>
        <a:lstStyle/>
        <a:p>
          <a:endParaRPr lang="en-US"/>
        </a:p>
      </dgm:t>
    </dgm:pt>
    <dgm:pt modelId="{63BCFE6E-E0A6-F547-9008-B3C8664917C3}" type="pres">
      <dgm:prSet presAssocID="{D2AA0C36-EFAE-4D2B-B907-7F4C1D7A347F}" presName="node" presStyleLbl="node1" presStyleIdx="1" presStyleCnt="7" custLinFactNeighborY="11589">
        <dgm:presLayoutVars>
          <dgm:bulletEnabled val="1"/>
        </dgm:presLayoutVars>
      </dgm:prSet>
      <dgm:spPr/>
      <dgm:t>
        <a:bodyPr/>
        <a:lstStyle/>
        <a:p>
          <a:endParaRPr lang="en-US"/>
        </a:p>
      </dgm:t>
    </dgm:pt>
    <dgm:pt modelId="{F16872D2-30E7-EE44-8924-3B6250BC787D}" type="pres">
      <dgm:prSet presAssocID="{FB2BF786-8A9A-4871-9F1A-A594D3714653}" presName="sibTrans" presStyleLbl="sibTrans1D1" presStyleIdx="1" presStyleCnt="6"/>
      <dgm:spPr/>
      <dgm:t>
        <a:bodyPr/>
        <a:lstStyle/>
        <a:p>
          <a:endParaRPr lang="en-US"/>
        </a:p>
      </dgm:t>
    </dgm:pt>
    <dgm:pt modelId="{566D5892-3CD7-494F-A70A-F234A678A417}" type="pres">
      <dgm:prSet presAssocID="{FB2BF786-8A9A-4871-9F1A-A594D3714653}" presName="connectorText" presStyleLbl="sibTrans1D1" presStyleIdx="1" presStyleCnt="6"/>
      <dgm:spPr/>
      <dgm:t>
        <a:bodyPr/>
        <a:lstStyle/>
        <a:p>
          <a:endParaRPr lang="en-US"/>
        </a:p>
      </dgm:t>
    </dgm:pt>
    <dgm:pt modelId="{5936D614-F901-8647-8420-C1BD0D34CB25}" type="pres">
      <dgm:prSet presAssocID="{61B9B6C6-25AD-4D9C-94CB-1E476DD73647}" presName="node" presStyleLbl="node1" presStyleIdx="2" presStyleCnt="7" custLinFactNeighborY="11589">
        <dgm:presLayoutVars>
          <dgm:bulletEnabled val="1"/>
        </dgm:presLayoutVars>
      </dgm:prSet>
      <dgm:spPr/>
      <dgm:t>
        <a:bodyPr/>
        <a:lstStyle/>
        <a:p>
          <a:endParaRPr lang="en-US"/>
        </a:p>
      </dgm:t>
    </dgm:pt>
    <dgm:pt modelId="{0C01DD4B-BD63-DA4A-BFB6-B57BA3F7BC8C}" type="pres">
      <dgm:prSet presAssocID="{EB6B89C9-B452-42B9-A557-4490AAD43015}" presName="sibTrans" presStyleLbl="sibTrans1D1" presStyleIdx="2" presStyleCnt="6"/>
      <dgm:spPr/>
      <dgm:t>
        <a:bodyPr/>
        <a:lstStyle/>
        <a:p>
          <a:endParaRPr lang="en-US"/>
        </a:p>
      </dgm:t>
    </dgm:pt>
    <dgm:pt modelId="{C4F2A6B3-A2D7-414D-837F-E4AE6F3B90BD}" type="pres">
      <dgm:prSet presAssocID="{EB6B89C9-B452-42B9-A557-4490AAD43015}" presName="connectorText" presStyleLbl="sibTrans1D1" presStyleIdx="2" presStyleCnt="6"/>
      <dgm:spPr/>
      <dgm:t>
        <a:bodyPr/>
        <a:lstStyle/>
        <a:p>
          <a:endParaRPr lang="en-US"/>
        </a:p>
      </dgm:t>
    </dgm:pt>
    <dgm:pt modelId="{C51472C8-A7A9-654E-8E0E-648BE6C47030}" type="pres">
      <dgm:prSet presAssocID="{3FE77941-2003-4F4D-AF91-EC0D698776E1}" presName="node" presStyleLbl="node1" presStyleIdx="3" presStyleCnt="7">
        <dgm:presLayoutVars>
          <dgm:bulletEnabled val="1"/>
        </dgm:presLayoutVars>
      </dgm:prSet>
      <dgm:spPr/>
      <dgm:t>
        <a:bodyPr/>
        <a:lstStyle/>
        <a:p>
          <a:endParaRPr lang="en-US"/>
        </a:p>
      </dgm:t>
    </dgm:pt>
    <dgm:pt modelId="{F85C3519-8F9D-8148-8F05-573AE64A5856}" type="pres">
      <dgm:prSet presAssocID="{B91CFD97-C342-4356-879C-38D70FE47B5E}" presName="sibTrans" presStyleLbl="sibTrans1D1" presStyleIdx="3" presStyleCnt="6"/>
      <dgm:spPr/>
      <dgm:t>
        <a:bodyPr/>
        <a:lstStyle/>
        <a:p>
          <a:endParaRPr lang="en-US"/>
        </a:p>
      </dgm:t>
    </dgm:pt>
    <dgm:pt modelId="{C124F8BF-FCAA-8941-A669-C0AEB899E04E}" type="pres">
      <dgm:prSet presAssocID="{B91CFD97-C342-4356-879C-38D70FE47B5E}" presName="connectorText" presStyleLbl="sibTrans1D1" presStyleIdx="3" presStyleCnt="6"/>
      <dgm:spPr/>
      <dgm:t>
        <a:bodyPr/>
        <a:lstStyle/>
        <a:p>
          <a:endParaRPr lang="en-US"/>
        </a:p>
      </dgm:t>
    </dgm:pt>
    <dgm:pt modelId="{F8C31B87-5BA3-1A4D-8212-3F74D3932EAB}" type="pres">
      <dgm:prSet presAssocID="{FB7CBEA4-C24F-41D1-8ACA-F09DC825E31F}" presName="node" presStyleLbl="node1" presStyleIdx="4" presStyleCnt="7">
        <dgm:presLayoutVars>
          <dgm:bulletEnabled val="1"/>
        </dgm:presLayoutVars>
      </dgm:prSet>
      <dgm:spPr/>
      <dgm:t>
        <a:bodyPr/>
        <a:lstStyle/>
        <a:p>
          <a:endParaRPr lang="en-US"/>
        </a:p>
      </dgm:t>
    </dgm:pt>
    <dgm:pt modelId="{7DA631CE-719B-AF44-93B3-41A6B2DF8C63}" type="pres">
      <dgm:prSet presAssocID="{EA94143D-45D9-4D24-8DAC-001B2DC03EA1}" presName="sibTrans" presStyleLbl="sibTrans1D1" presStyleIdx="4" presStyleCnt="6"/>
      <dgm:spPr/>
      <dgm:t>
        <a:bodyPr/>
        <a:lstStyle/>
        <a:p>
          <a:endParaRPr lang="en-US"/>
        </a:p>
      </dgm:t>
    </dgm:pt>
    <dgm:pt modelId="{67F4407B-FBF3-7548-B796-26FF1BD9C3D9}" type="pres">
      <dgm:prSet presAssocID="{EA94143D-45D9-4D24-8DAC-001B2DC03EA1}" presName="connectorText" presStyleLbl="sibTrans1D1" presStyleIdx="4" presStyleCnt="6"/>
      <dgm:spPr/>
      <dgm:t>
        <a:bodyPr/>
        <a:lstStyle/>
        <a:p>
          <a:endParaRPr lang="en-US"/>
        </a:p>
      </dgm:t>
    </dgm:pt>
    <dgm:pt modelId="{E9E57A24-7180-2D43-837E-B22705BB245E}" type="pres">
      <dgm:prSet presAssocID="{B8E4FB46-91B3-4B15-BE0A-CB4DC4EEB28A}" presName="node" presStyleLbl="node1" presStyleIdx="5" presStyleCnt="7">
        <dgm:presLayoutVars>
          <dgm:bulletEnabled val="1"/>
        </dgm:presLayoutVars>
      </dgm:prSet>
      <dgm:spPr/>
      <dgm:t>
        <a:bodyPr/>
        <a:lstStyle/>
        <a:p>
          <a:endParaRPr lang="en-US"/>
        </a:p>
      </dgm:t>
    </dgm:pt>
    <dgm:pt modelId="{DDC96B33-71E0-4FE7-B6C3-02475E9903C2}" type="pres">
      <dgm:prSet presAssocID="{254808C2-FC56-4883-A272-1C3EB827092B}" presName="sibTrans" presStyleLbl="sibTrans1D1" presStyleIdx="5" presStyleCnt="6"/>
      <dgm:spPr/>
      <dgm:t>
        <a:bodyPr/>
        <a:lstStyle/>
        <a:p>
          <a:endParaRPr lang="en-US"/>
        </a:p>
      </dgm:t>
    </dgm:pt>
    <dgm:pt modelId="{3C3C54A9-DD3F-4A0D-8B25-D71C27D31970}" type="pres">
      <dgm:prSet presAssocID="{254808C2-FC56-4883-A272-1C3EB827092B}" presName="connectorText" presStyleLbl="sibTrans1D1" presStyleIdx="5" presStyleCnt="6"/>
      <dgm:spPr/>
      <dgm:t>
        <a:bodyPr/>
        <a:lstStyle/>
        <a:p>
          <a:endParaRPr lang="en-US"/>
        </a:p>
      </dgm:t>
    </dgm:pt>
    <dgm:pt modelId="{C7456F00-CE1B-432C-BCDC-6C5228538EFD}" type="pres">
      <dgm:prSet presAssocID="{DE39E61E-7DE1-4ED4-90B6-D3879697ABE5}" presName="node" presStyleLbl="node1" presStyleIdx="6" presStyleCnt="7" custLinFactX="26073" custLinFactNeighborX="100000" custLinFactNeighborY="-11152">
        <dgm:presLayoutVars>
          <dgm:bulletEnabled val="1"/>
        </dgm:presLayoutVars>
      </dgm:prSet>
      <dgm:spPr/>
      <dgm:t>
        <a:bodyPr/>
        <a:lstStyle/>
        <a:p>
          <a:endParaRPr lang="en-US"/>
        </a:p>
      </dgm:t>
    </dgm:pt>
  </dgm:ptLst>
  <dgm:cxnLst>
    <dgm:cxn modelId="{AC0FA160-32DD-2D4D-97FC-33D8493BD5D5}" type="presOf" srcId="{EA94143D-45D9-4D24-8DAC-001B2DC03EA1}" destId="{7DA631CE-719B-AF44-93B3-41A6B2DF8C63}" srcOrd="0" destOrd="0" presId="urn:microsoft.com/office/officeart/2016/7/layout/RepeatingBendingProcessNew"/>
    <dgm:cxn modelId="{FFCA3667-09F9-4A18-91D0-2790B663CD2C}" type="presOf" srcId="{DE39E61E-7DE1-4ED4-90B6-D3879697ABE5}" destId="{C7456F00-CE1B-432C-BCDC-6C5228538EFD}" srcOrd="0" destOrd="0" presId="urn:microsoft.com/office/officeart/2016/7/layout/RepeatingBendingProcessNew"/>
    <dgm:cxn modelId="{C33654B9-8BDF-41B9-89DA-53896C212C5F}" type="presOf" srcId="{254808C2-FC56-4883-A272-1C3EB827092B}" destId="{DDC96B33-71E0-4FE7-B6C3-02475E9903C2}" srcOrd="0" destOrd="0" presId="urn:microsoft.com/office/officeart/2016/7/layout/RepeatingBendingProcessNew"/>
    <dgm:cxn modelId="{7BE37B6C-FE41-409A-ADB7-5A0B2F0826DC}" srcId="{7EED325D-0916-4736-9A23-5E77CBAB60DF}" destId="{DE39E61E-7DE1-4ED4-90B6-D3879697ABE5}" srcOrd="6" destOrd="0" parTransId="{593AB049-9470-4955-85AB-02A9E576DE10}" sibTransId="{974545A4-9168-48C4-BA61-123E933495C9}"/>
    <dgm:cxn modelId="{B13CA6AC-690B-0843-82A6-1EAD04CFEFAC}" type="presOf" srcId="{4D3AAA11-3B38-4E87-BAF2-FEDA491EEE4E}" destId="{039D1757-5436-464A-8A00-F90A8FF83231}" srcOrd="0" destOrd="0" presId="urn:microsoft.com/office/officeart/2016/7/layout/RepeatingBendingProcessNew"/>
    <dgm:cxn modelId="{F142CEBE-46AE-2A41-95BD-E3D2273B90B0}" type="presOf" srcId="{B91CFD97-C342-4356-879C-38D70FE47B5E}" destId="{C124F8BF-FCAA-8941-A669-C0AEB899E04E}" srcOrd="1" destOrd="0" presId="urn:microsoft.com/office/officeart/2016/7/layout/RepeatingBendingProcessNew"/>
    <dgm:cxn modelId="{5CA1444A-1A25-4911-927C-E9AC7AFE6A0A}" srcId="{7EED325D-0916-4736-9A23-5E77CBAB60DF}" destId="{4D3AAA11-3B38-4E87-BAF2-FEDA491EEE4E}" srcOrd="0" destOrd="0" parTransId="{60DECF6A-17B7-49D1-A5DD-9ECB7350CA05}" sibTransId="{3637E4B0-3408-4AA9-8EC4-93357C07BF20}"/>
    <dgm:cxn modelId="{D42A7AF1-5836-CA40-910A-790529B9868E}" type="presOf" srcId="{FB2BF786-8A9A-4871-9F1A-A594D3714653}" destId="{F16872D2-30E7-EE44-8924-3B6250BC787D}" srcOrd="0" destOrd="0" presId="urn:microsoft.com/office/officeart/2016/7/layout/RepeatingBendingProcessNew"/>
    <dgm:cxn modelId="{D7057AB4-2AB1-2340-8A32-A128EC5392C5}" type="presOf" srcId="{61B9B6C6-25AD-4D9C-94CB-1E476DD73647}" destId="{5936D614-F901-8647-8420-C1BD0D34CB25}" srcOrd="0" destOrd="0" presId="urn:microsoft.com/office/officeart/2016/7/layout/RepeatingBendingProcessNew"/>
    <dgm:cxn modelId="{6CE3A02A-DF96-3644-BD08-4BBA644BEFD6}" type="presOf" srcId="{7EED325D-0916-4736-9A23-5E77CBAB60DF}" destId="{4617F9E3-B310-0B42-B3DF-1B6A64E98C48}" srcOrd="0" destOrd="0" presId="urn:microsoft.com/office/officeart/2016/7/layout/RepeatingBendingProcessNew"/>
    <dgm:cxn modelId="{11F89DD4-DF9C-0B43-A0D1-7EA43CAF8C12}" type="presOf" srcId="{3637E4B0-3408-4AA9-8EC4-93357C07BF20}" destId="{C720B5E5-8CB2-D848-862D-687BDF88A1D6}" srcOrd="1" destOrd="0" presId="urn:microsoft.com/office/officeart/2016/7/layout/RepeatingBendingProcessNew"/>
    <dgm:cxn modelId="{EDF84C1A-F08F-C344-83CD-E1863FFB9151}" type="presOf" srcId="{B8E4FB46-91B3-4B15-BE0A-CB4DC4EEB28A}" destId="{E9E57A24-7180-2D43-837E-B22705BB245E}" srcOrd="0" destOrd="0" presId="urn:microsoft.com/office/officeart/2016/7/layout/RepeatingBendingProcessNew"/>
    <dgm:cxn modelId="{65A1A6BE-CF50-4157-9589-D1A9EA316FD8}" srcId="{7EED325D-0916-4736-9A23-5E77CBAB60DF}" destId="{3FE77941-2003-4F4D-AF91-EC0D698776E1}" srcOrd="3" destOrd="0" parTransId="{CB8C1759-7AAE-4B8F-8883-85F2058F5810}" sibTransId="{B91CFD97-C342-4356-879C-38D70FE47B5E}"/>
    <dgm:cxn modelId="{103B5877-AD0E-4AEF-A567-77C506787682}" srcId="{7EED325D-0916-4736-9A23-5E77CBAB60DF}" destId="{D2AA0C36-EFAE-4D2B-B907-7F4C1D7A347F}" srcOrd="1" destOrd="0" parTransId="{21C6BECA-0E1E-412D-8BEA-1BDB7BF936A7}" sibTransId="{FB2BF786-8A9A-4871-9F1A-A594D3714653}"/>
    <dgm:cxn modelId="{39E8A790-5302-4FDF-A1B7-DF32371C9CD3}" srcId="{7EED325D-0916-4736-9A23-5E77CBAB60DF}" destId="{61B9B6C6-25AD-4D9C-94CB-1E476DD73647}" srcOrd="2" destOrd="0" parTransId="{6EF2A0C0-5D89-4D0E-B91A-E8BAD1528943}" sibTransId="{EB6B89C9-B452-42B9-A557-4490AAD43015}"/>
    <dgm:cxn modelId="{6593F0B0-68F7-204B-BC36-97D2D24D00A2}" type="presOf" srcId="{D2AA0C36-EFAE-4D2B-B907-7F4C1D7A347F}" destId="{63BCFE6E-E0A6-F547-9008-B3C8664917C3}" srcOrd="0" destOrd="0" presId="urn:microsoft.com/office/officeart/2016/7/layout/RepeatingBendingProcessNew"/>
    <dgm:cxn modelId="{3E959945-F316-DA49-9364-94CC4FBA4681}" type="presOf" srcId="{EA94143D-45D9-4D24-8DAC-001B2DC03EA1}" destId="{67F4407B-FBF3-7548-B796-26FF1BD9C3D9}" srcOrd="1" destOrd="0" presId="urn:microsoft.com/office/officeart/2016/7/layout/RepeatingBendingProcessNew"/>
    <dgm:cxn modelId="{90047280-84F7-2241-908C-50D39831BC15}" type="presOf" srcId="{FB7CBEA4-C24F-41D1-8ACA-F09DC825E31F}" destId="{F8C31B87-5BA3-1A4D-8212-3F74D3932EAB}" srcOrd="0" destOrd="0" presId="urn:microsoft.com/office/officeart/2016/7/layout/RepeatingBendingProcessNew"/>
    <dgm:cxn modelId="{0CBE303E-6A5D-B84F-A6B4-3910D6E011FD}" type="presOf" srcId="{3FE77941-2003-4F4D-AF91-EC0D698776E1}" destId="{C51472C8-A7A9-654E-8E0E-648BE6C47030}" srcOrd="0" destOrd="0" presId="urn:microsoft.com/office/officeart/2016/7/layout/RepeatingBendingProcessNew"/>
    <dgm:cxn modelId="{3D97776C-6109-FA41-A378-652977DC1DAF}" type="presOf" srcId="{3637E4B0-3408-4AA9-8EC4-93357C07BF20}" destId="{B78C5C37-7E65-8040-8B58-AFABE93BDAC0}" srcOrd="0" destOrd="0" presId="urn:microsoft.com/office/officeart/2016/7/layout/RepeatingBendingProcessNew"/>
    <dgm:cxn modelId="{9B931321-3907-0A41-A227-CE8E88327228}" type="presOf" srcId="{EB6B89C9-B452-42B9-A557-4490AAD43015}" destId="{C4F2A6B3-A2D7-414D-837F-E4AE6F3B90BD}" srcOrd="1" destOrd="0" presId="urn:microsoft.com/office/officeart/2016/7/layout/RepeatingBendingProcessNew"/>
    <dgm:cxn modelId="{48ABACBB-B67B-4A41-A614-90B571E1F3F8}" srcId="{7EED325D-0916-4736-9A23-5E77CBAB60DF}" destId="{B8E4FB46-91B3-4B15-BE0A-CB4DC4EEB28A}" srcOrd="5" destOrd="0" parTransId="{A3ABC093-3125-46B3-AA60-9DAE925D678B}" sibTransId="{254808C2-FC56-4883-A272-1C3EB827092B}"/>
    <dgm:cxn modelId="{71E0CFC3-546A-41FC-A43A-E5D4B15981E7}" type="presOf" srcId="{254808C2-FC56-4883-A272-1C3EB827092B}" destId="{3C3C54A9-DD3F-4A0D-8B25-D71C27D31970}" srcOrd="1" destOrd="0" presId="urn:microsoft.com/office/officeart/2016/7/layout/RepeatingBendingProcessNew"/>
    <dgm:cxn modelId="{CD3C5946-10D7-4848-B831-AE620E57A8DA}" type="presOf" srcId="{EB6B89C9-B452-42B9-A557-4490AAD43015}" destId="{0C01DD4B-BD63-DA4A-BFB6-B57BA3F7BC8C}" srcOrd="0" destOrd="0" presId="urn:microsoft.com/office/officeart/2016/7/layout/RepeatingBendingProcessNew"/>
    <dgm:cxn modelId="{56162297-27FF-2742-85AF-CB41F0BEBDA8}" type="presOf" srcId="{B91CFD97-C342-4356-879C-38D70FE47B5E}" destId="{F85C3519-8F9D-8148-8F05-573AE64A5856}" srcOrd="0" destOrd="0" presId="urn:microsoft.com/office/officeart/2016/7/layout/RepeatingBendingProcessNew"/>
    <dgm:cxn modelId="{26FA2CBC-E240-4742-9CE9-3DBF68799D85}" srcId="{7EED325D-0916-4736-9A23-5E77CBAB60DF}" destId="{FB7CBEA4-C24F-41D1-8ACA-F09DC825E31F}" srcOrd="4" destOrd="0" parTransId="{6A25C380-B3E5-4F8B-8F1F-018EF17B6F06}" sibTransId="{EA94143D-45D9-4D24-8DAC-001B2DC03EA1}"/>
    <dgm:cxn modelId="{7E64AEAD-C058-4B4E-836C-3C98F6AD2DE5}" type="presOf" srcId="{FB2BF786-8A9A-4871-9F1A-A594D3714653}" destId="{566D5892-3CD7-494F-A70A-F234A678A417}" srcOrd="1" destOrd="0" presId="urn:microsoft.com/office/officeart/2016/7/layout/RepeatingBendingProcessNew"/>
    <dgm:cxn modelId="{D922652A-DE4C-784B-8C51-3E1AB59D35E1}" type="presParOf" srcId="{4617F9E3-B310-0B42-B3DF-1B6A64E98C48}" destId="{039D1757-5436-464A-8A00-F90A8FF83231}" srcOrd="0" destOrd="0" presId="urn:microsoft.com/office/officeart/2016/7/layout/RepeatingBendingProcessNew"/>
    <dgm:cxn modelId="{DF2FB4E7-0072-824F-B331-D24281BA6CF1}" type="presParOf" srcId="{4617F9E3-B310-0B42-B3DF-1B6A64E98C48}" destId="{B78C5C37-7E65-8040-8B58-AFABE93BDAC0}" srcOrd="1" destOrd="0" presId="urn:microsoft.com/office/officeart/2016/7/layout/RepeatingBendingProcessNew"/>
    <dgm:cxn modelId="{F7B795B2-BEBE-9B48-84D8-EA5F35970B17}" type="presParOf" srcId="{B78C5C37-7E65-8040-8B58-AFABE93BDAC0}" destId="{C720B5E5-8CB2-D848-862D-687BDF88A1D6}" srcOrd="0" destOrd="0" presId="urn:microsoft.com/office/officeart/2016/7/layout/RepeatingBendingProcessNew"/>
    <dgm:cxn modelId="{4E625706-E229-0F42-A6A5-E9EAED359261}" type="presParOf" srcId="{4617F9E3-B310-0B42-B3DF-1B6A64E98C48}" destId="{63BCFE6E-E0A6-F547-9008-B3C8664917C3}" srcOrd="2" destOrd="0" presId="urn:microsoft.com/office/officeart/2016/7/layout/RepeatingBendingProcessNew"/>
    <dgm:cxn modelId="{4F53FBF8-1241-3349-8E68-2D6CCA2B38DA}" type="presParOf" srcId="{4617F9E3-B310-0B42-B3DF-1B6A64E98C48}" destId="{F16872D2-30E7-EE44-8924-3B6250BC787D}" srcOrd="3" destOrd="0" presId="urn:microsoft.com/office/officeart/2016/7/layout/RepeatingBendingProcessNew"/>
    <dgm:cxn modelId="{7C3D463A-D75A-E242-8586-2DA47FD8B6C2}" type="presParOf" srcId="{F16872D2-30E7-EE44-8924-3B6250BC787D}" destId="{566D5892-3CD7-494F-A70A-F234A678A417}" srcOrd="0" destOrd="0" presId="urn:microsoft.com/office/officeart/2016/7/layout/RepeatingBendingProcessNew"/>
    <dgm:cxn modelId="{61B22E5B-7878-2D4D-BF1C-F531AB01F420}" type="presParOf" srcId="{4617F9E3-B310-0B42-B3DF-1B6A64E98C48}" destId="{5936D614-F901-8647-8420-C1BD0D34CB25}" srcOrd="4" destOrd="0" presId="urn:microsoft.com/office/officeart/2016/7/layout/RepeatingBendingProcessNew"/>
    <dgm:cxn modelId="{714BFCD6-AA6A-CB4D-8E6B-58B26AAA2577}" type="presParOf" srcId="{4617F9E3-B310-0B42-B3DF-1B6A64E98C48}" destId="{0C01DD4B-BD63-DA4A-BFB6-B57BA3F7BC8C}" srcOrd="5" destOrd="0" presId="urn:microsoft.com/office/officeart/2016/7/layout/RepeatingBendingProcessNew"/>
    <dgm:cxn modelId="{E4186465-1087-7F4C-9D7E-38058E064A15}" type="presParOf" srcId="{0C01DD4B-BD63-DA4A-BFB6-B57BA3F7BC8C}" destId="{C4F2A6B3-A2D7-414D-837F-E4AE6F3B90BD}" srcOrd="0" destOrd="0" presId="urn:microsoft.com/office/officeart/2016/7/layout/RepeatingBendingProcessNew"/>
    <dgm:cxn modelId="{641D34DA-6FE9-8E47-8081-68C498D57D94}" type="presParOf" srcId="{4617F9E3-B310-0B42-B3DF-1B6A64E98C48}" destId="{C51472C8-A7A9-654E-8E0E-648BE6C47030}" srcOrd="6" destOrd="0" presId="urn:microsoft.com/office/officeart/2016/7/layout/RepeatingBendingProcessNew"/>
    <dgm:cxn modelId="{3E8CA7B6-BF51-A844-B5A0-1BEA3497FCC4}" type="presParOf" srcId="{4617F9E3-B310-0B42-B3DF-1B6A64E98C48}" destId="{F85C3519-8F9D-8148-8F05-573AE64A5856}" srcOrd="7" destOrd="0" presId="urn:microsoft.com/office/officeart/2016/7/layout/RepeatingBendingProcessNew"/>
    <dgm:cxn modelId="{65C40162-4AC8-0449-ACC8-A34C335E3C3D}" type="presParOf" srcId="{F85C3519-8F9D-8148-8F05-573AE64A5856}" destId="{C124F8BF-FCAA-8941-A669-C0AEB899E04E}" srcOrd="0" destOrd="0" presId="urn:microsoft.com/office/officeart/2016/7/layout/RepeatingBendingProcessNew"/>
    <dgm:cxn modelId="{F5D99844-5D65-F040-9E01-C222CD15268E}" type="presParOf" srcId="{4617F9E3-B310-0B42-B3DF-1B6A64E98C48}" destId="{F8C31B87-5BA3-1A4D-8212-3F74D3932EAB}" srcOrd="8" destOrd="0" presId="urn:microsoft.com/office/officeart/2016/7/layout/RepeatingBendingProcessNew"/>
    <dgm:cxn modelId="{2C862563-E895-5C46-8676-8D47B478CB06}" type="presParOf" srcId="{4617F9E3-B310-0B42-B3DF-1B6A64E98C48}" destId="{7DA631CE-719B-AF44-93B3-41A6B2DF8C63}" srcOrd="9" destOrd="0" presId="urn:microsoft.com/office/officeart/2016/7/layout/RepeatingBendingProcessNew"/>
    <dgm:cxn modelId="{D63B0E70-2607-CE46-91E7-22791D01C0F0}" type="presParOf" srcId="{7DA631CE-719B-AF44-93B3-41A6B2DF8C63}" destId="{67F4407B-FBF3-7548-B796-26FF1BD9C3D9}" srcOrd="0" destOrd="0" presId="urn:microsoft.com/office/officeart/2016/7/layout/RepeatingBendingProcessNew"/>
    <dgm:cxn modelId="{69BBC09B-AAEE-DE4A-B66C-16AA11C9A473}" type="presParOf" srcId="{4617F9E3-B310-0B42-B3DF-1B6A64E98C48}" destId="{E9E57A24-7180-2D43-837E-B22705BB245E}" srcOrd="10" destOrd="0" presId="urn:microsoft.com/office/officeart/2016/7/layout/RepeatingBendingProcessNew"/>
    <dgm:cxn modelId="{17B65943-8B0E-4BB7-AC2D-B920F997AE59}" type="presParOf" srcId="{4617F9E3-B310-0B42-B3DF-1B6A64E98C48}" destId="{DDC96B33-71E0-4FE7-B6C3-02475E9903C2}" srcOrd="11" destOrd="0" presId="urn:microsoft.com/office/officeart/2016/7/layout/RepeatingBendingProcessNew"/>
    <dgm:cxn modelId="{6247C86D-0A43-4C6E-84F1-99E92D4598D9}" type="presParOf" srcId="{DDC96B33-71E0-4FE7-B6C3-02475E9903C2}" destId="{3C3C54A9-DD3F-4A0D-8B25-D71C27D31970}" srcOrd="0" destOrd="0" presId="urn:microsoft.com/office/officeart/2016/7/layout/RepeatingBendingProcessNew"/>
    <dgm:cxn modelId="{5B3A2869-CFCC-4185-9A18-EBAF0FE3D821}" type="presParOf" srcId="{4617F9E3-B310-0B42-B3DF-1B6A64E98C48}" destId="{C7456F00-CE1B-432C-BCDC-6C5228538EFD}" srcOrd="12" destOrd="0" presId="urn:microsoft.com/office/officeart/2016/7/layout/RepeatingBendingProcessNew"/>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AE5A8-D83B-3840-9EF4-4ECC6C40F016}">
      <dsp:nvSpPr>
        <dsp:cNvPr id="0" name=""/>
        <dsp:cNvSpPr/>
      </dsp:nvSpPr>
      <dsp:spPr>
        <a:xfrm>
          <a:off x="81352" y="71644"/>
          <a:ext cx="4088430" cy="2272279"/>
        </a:xfrm>
        <a:prstGeom prst="roundRect">
          <a:avLst>
            <a:gd name="adj" fmla="val 10000"/>
          </a:avLst>
        </a:prstGeom>
        <a:solidFill>
          <a:schemeClr val="accent5">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vi-VN" sz="2400" b="1" kern="1200" dirty="0">
              <a:solidFill>
                <a:schemeClr val="tx1"/>
              </a:solidFill>
              <a:latin typeface="+mj-lt"/>
            </a:rPr>
            <a:t>Nhiệm vụ công tác thông tin, truyền thông về công tác giảm nghèo đa chiều</a:t>
          </a:r>
          <a:endParaRPr lang="en-GB" sz="2400" kern="1200" dirty="0">
            <a:solidFill>
              <a:schemeClr val="tx1"/>
            </a:solidFill>
            <a:latin typeface="+mj-lt"/>
          </a:endParaRPr>
        </a:p>
      </dsp:txBody>
      <dsp:txXfrm>
        <a:off x="147905" y="138197"/>
        <a:ext cx="3955324" cy="2139173"/>
      </dsp:txXfrm>
    </dsp:sp>
    <dsp:sp modelId="{BC7E36A4-F317-9843-903E-82FA399CC6B8}">
      <dsp:nvSpPr>
        <dsp:cNvPr id="0" name=""/>
        <dsp:cNvSpPr/>
      </dsp:nvSpPr>
      <dsp:spPr>
        <a:xfrm rot="13731">
          <a:off x="4402553" y="907661"/>
          <a:ext cx="493481" cy="620406"/>
        </a:xfrm>
        <a:prstGeom prst="rightArrow">
          <a:avLst>
            <a:gd name="adj1" fmla="val 60000"/>
            <a:gd name="adj2" fmla="val 50000"/>
          </a:avLst>
        </a:prstGeom>
        <a:solidFill>
          <a:schemeClr val="accent5">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GB" sz="2600" kern="1200"/>
        </a:p>
      </dsp:txBody>
      <dsp:txXfrm>
        <a:off x="4402554" y="1031446"/>
        <a:ext cx="345437" cy="372244"/>
      </dsp:txXfrm>
    </dsp:sp>
    <dsp:sp modelId="{59B8E210-A640-D340-AD31-7431C71BDF6A}">
      <dsp:nvSpPr>
        <dsp:cNvPr id="0" name=""/>
        <dsp:cNvSpPr/>
      </dsp:nvSpPr>
      <dsp:spPr>
        <a:xfrm>
          <a:off x="5100873" y="70811"/>
          <a:ext cx="4751740" cy="2316694"/>
        </a:xfrm>
        <a:prstGeom prst="roundRect">
          <a:avLst>
            <a:gd name="adj" fmla="val 10000"/>
          </a:avLst>
        </a:prstGeom>
        <a:solidFill>
          <a:schemeClr val="accent5">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vi-VN" sz="2400" b="1" kern="1200" dirty="0">
              <a:solidFill>
                <a:schemeClr val="tx1"/>
              </a:solidFill>
              <a:latin typeface="+mj-lt"/>
            </a:rPr>
            <a:t>Các hình thức thông tin, truyên truyền về giảm nghèo đa chiều</a:t>
          </a:r>
          <a:endParaRPr lang="en-GB" sz="2400" kern="1200" dirty="0">
            <a:solidFill>
              <a:schemeClr val="tx1"/>
            </a:solidFill>
            <a:latin typeface="+mj-lt"/>
          </a:endParaRPr>
        </a:p>
      </dsp:txBody>
      <dsp:txXfrm>
        <a:off x="5168727" y="138665"/>
        <a:ext cx="4616032" cy="21809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8C5C37-7E65-8040-8B58-AFABE93BDAC0}">
      <dsp:nvSpPr>
        <dsp:cNvPr id="0" name=""/>
        <dsp:cNvSpPr/>
      </dsp:nvSpPr>
      <dsp:spPr>
        <a:xfrm>
          <a:off x="3630556" y="834893"/>
          <a:ext cx="514480" cy="91440"/>
        </a:xfrm>
        <a:custGeom>
          <a:avLst/>
          <a:gdLst/>
          <a:ahLst/>
          <a:cxnLst/>
          <a:rect l="0" t="0" r="0" b="0"/>
          <a:pathLst>
            <a:path>
              <a:moveTo>
                <a:pt x="0" y="45720"/>
              </a:moveTo>
              <a:lnTo>
                <a:pt x="5144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874169" y="877885"/>
        <a:ext cx="27254" cy="5456"/>
      </dsp:txXfrm>
    </dsp:sp>
    <dsp:sp modelId="{039D1757-5436-464A-8A00-F90A8FF83231}">
      <dsp:nvSpPr>
        <dsp:cNvPr id="0" name=""/>
        <dsp:cNvSpPr/>
      </dsp:nvSpPr>
      <dsp:spPr>
        <a:xfrm>
          <a:off x="1262442" y="169639"/>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1. </a:t>
          </a:r>
          <a:r>
            <a:rPr lang="vi-VN" sz="1600" b="1" kern="1200" dirty="0">
              <a:solidFill>
                <a:schemeClr val="tx1"/>
              </a:solidFill>
              <a:latin typeface="Times New Roman" panose="02020603050405020304" pitchFamily="18" charset="0"/>
              <a:cs typeface="Times New Roman" panose="02020603050405020304" pitchFamily="18" charset="0"/>
            </a:rPr>
            <a:t>Thông tin, tuyên truyền trên báo chí, xuất bản phẩm</a:t>
          </a:r>
          <a:endParaRPr lang="en-US" sz="2200" b="1" kern="1200" dirty="0">
            <a:solidFill>
              <a:schemeClr val="tx1"/>
            </a:solidFill>
            <a:latin typeface="Times New Roman" panose="02020603050405020304" pitchFamily="18" charset="0"/>
            <a:cs typeface="Times New Roman" panose="02020603050405020304" pitchFamily="18" charset="0"/>
          </a:endParaRPr>
        </a:p>
      </dsp:txBody>
      <dsp:txXfrm>
        <a:off x="1262442" y="169639"/>
        <a:ext cx="2369914" cy="1421948"/>
      </dsp:txXfrm>
    </dsp:sp>
    <dsp:sp modelId="{F16872D2-30E7-EE44-8924-3B6250BC787D}">
      <dsp:nvSpPr>
        <dsp:cNvPr id="0" name=""/>
        <dsp:cNvSpPr/>
      </dsp:nvSpPr>
      <dsp:spPr>
        <a:xfrm>
          <a:off x="6545550" y="834893"/>
          <a:ext cx="514480" cy="91440"/>
        </a:xfrm>
        <a:custGeom>
          <a:avLst/>
          <a:gdLst/>
          <a:ahLst/>
          <a:cxnLst/>
          <a:rect l="0" t="0" r="0" b="0"/>
          <a:pathLst>
            <a:path>
              <a:moveTo>
                <a:pt x="0" y="45720"/>
              </a:moveTo>
              <a:lnTo>
                <a:pt x="5144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789163" y="877885"/>
        <a:ext cx="27254" cy="5456"/>
      </dsp:txXfrm>
    </dsp:sp>
    <dsp:sp modelId="{63BCFE6E-E0A6-F547-9008-B3C8664917C3}">
      <dsp:nvSpPr>
        <dsp:cNvPr id="0" name=""/>
        <dsp:cNvSpPr/>
      </dsp:nvSpPr>
      <dsp:spPr>
        <a:xfrm>
          <a:off x="4177436" y="169639"/>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800100">
            <a:lnSpc>
              <a:spcPct val="90000"/>
            </a:lnSpc>
            <a:spcBef>
              <a:spcPct val="0"/>
            </a:spcBef>
            <a:spcAft>
              <a:spcPct val="35000"/>
            </a:spcAft>
          </a:pPr>
          <a:r>
            <a:rPr lang="en-US" sz="1800" b="1" kern="1200" dirty="0">
              <a:solidFill>
                <a:schemeClr val="tx1"/>
              </a:solidFill>
              <a:latin typeface="Times New Roman" panose="02020603050405020304" pitchFamily="18" charset="0"/>
              <a:cs typeface="Times New Roman" panose="02020603050405020304" pitchFamily="18" charset="0"/>
            </a:rPr>
            <a:t>2. </a:t>
          </a:r>
          <a:r>
            <a:rPr lang="vi-VN" sz="1800" b="1" kern="1200" dirty="0">
              <a:solidFill>
                <a:schemeClr val="tx1"/>
              </a:solidFill>
              <a:latin typeface="Times New Roman" panose="02020603050405020304" pitchFamily="18" charset="0"/>
              <a:cs typeface="Times New Roman" panose="02020603050405020304" pitchFamily="18" charset="0"/>
            </a:rPr>
            <a:t>Thông tin, tuyên truyền qua các hình thức</a:t>
          </a:r>
          <a:r>
            <a:rPr lang="en-US" sz="1800" b="1" kern="1200" dirty="0">
              <a:solidFill>
                <a:schemeClr val="tx1"/>
              </a:solidFill>
              <a:latin typeface="Times New Roman" panose="02020603050405020304" pitchFamily="18" charset="0"/>
              <a:cs typeface="Times New Roman" panose="02020603050405020304" pitchFamily="18" charset="0"/>
            </a:rPr>
            <a:t>: </a:t>
          </a:r>
          <a:r>
            <a:rPr lang="en-US" sz="1800" b="1" kern="1200" dirty="0" err="1">
              <a:solidFill>
                <a:schemeClr val="tx1"/>
              </a:solidFill>
              <a:latin typeface="Times New Roman" panose="02020603050405020304" pitchFamily="18" charset="0"/>
              <a:cs typeface="Times New Roman" panose="02020603050405020304" pitchFamily="18" charset="0"/>
            </a:rPr>
            <a:t>Sân</a:t>
          </a:r>
          <a:r>
            <a:rPr lang="en-US" sz="1800" b="1" kern="1200" dirty="0">
              <a:solidFill>
                <a:schemeClr val="tx1"/>
              </a:solidFill>
              <a:latin typeface="Times New Roman" panose="02020603050405020304" pitchFamily="18" charset="0"/>
              <a:cs typeface="Times New Roman" panose="02020603050405020304" pitchFamily="18" charset="0"/>
            </a:rPr>
            <a:t> </a:t>
          </a:r>
          <a:r>
            <a:rPr lang="en-US" sz="1800" b="1" kern="1200" dirty="0" err="1">
              <a:solidFill>
                <a:schemeClr val="tx1"/>
              </a:solidFill>
              <a:latin typeface="Times New Roman" panose="02020603050405020304" pitchFamily="18" charset="0"/>
              <a:cs typeface="Times New Roman" panose="02020603050405020304" pitchFamily="18" charset="0"/>
            </a:rPr>
            <a:t>khấu</a:t>
          </a:r>
          <a:r>
            <a:rPr lang="en-US" sz="1800" b="1" kern="1200" dirty="0">
              <a:solidFill>
                <a:schemeClr val="tx1"/>
              </a:solidFill>
              <a:latin typeface="Times New Roman" panose="02020603050405020304" pitchFamily="18" charset="0"/>
              <a:cs typeface="Times New Roman" panose="02020603050405020304" pitchFamily="18" charset="0"/>
            </a:rPr>
            <a:t> </a:t>
          </a:r>
          <a:r>
            <a:rPr lang="en-US" sz="1800" b="1" kern="1200" dirty="0" err="1">
              <a:solidFill>
                <a:schemeClr val="tx1"/>
              </a:solidFill>
              <a:latin typeface="Times New Roman" panose="02020603050405020304" pitchFamily="18" charset="0"/>
              <a:cs typeface="Times New Roman" panose="02020603050405020304" pitchFamily="18" charset="0"/>
            </a:rPr>
            <a:t>hóa</a:t>
          </a:r>
          <a:r>
            <a:rPr lang="en-US" sz="1800" b="1" kern="1200" dirty="0">
              <a:solidFill>
                <a:schemeClr val="tx1"/>
              </a:solidFill>
              <a:latin typeface="Times New Roman" panose="02020603050405020304" pitchFamily="18" charset="0"/>
              <a:cs typeface="Times New Roman" panose="02020603050405020304" pitchFamily="18" charset="0"/>
            </a:rPr>
            <a:t>…</a:t>
          </a:r>
        </a:p>
      </dsp:txBody>
      <dsp:txXfrm>
        <a:off x="4177436" y="169639"/>
        <a:ext cx="2369914" cy="1421948"/>
      </dsp:txXfrm>
    </dsp:sp>
    <dsp:sp modelId="{0C01DD4B-BD63-DA4A-BFB6-B57BA3F7BC8C}">
      <dsp:nvSpPr>
        <dsp:cNvPr id="0" name=""/>
        <dsp:cNvSpPr/>
      </dsp:nvSpPr>
      <dsp:spPr>
        <a:xfrm>
          <a:off x="2447399" y="1589788"/>
          <a:ext cx="5829988" cy="349690"/>
        </a:xfrm>
        <a:custGeom>
          <a:avLst/>
          <a:gdLst/>
          <a:ahLst/>
          <a:cxnLst/>
          <a:rect l="0" t="0" r="0" b="0"/>
          <a:pathLst>
            <a:path>
              <a:moveTo>
                <a:pt x="5829988" y="0"/>
              </a:moveTo>
              <a:lnTo>
                <a:pt x="5829988" y="191945"/>
              </a:lnTo>
              <a:lnTo>
                <a:pt x="0" y="191945"/>
              </a:lnTo>
              <a:lnTo>
                <a:pt x="0" y="34969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16334" y="1761905"/>
        <a:ext cx="292118" cy="5456"/>
      </dsp:txXfrm>
    </dsp:sp>
    <dsp:sp modelId="{5936D614-F901-8647-8420-C1BD0D34CB25}">
      <dsp:nvSpPr>
        <dsp:cNvPr id="0" name=""/>
        <dsp:cNvSpPr/>
      </dsp:nvSpPr>
      <dsp:spPr>
        <a:xfrm>
          <a:off x="7092430" y="169639"/>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800100">
            <a:lnSpc>
              <a:spcPct val="90000"/>
            </a:lnSpc>
            <a:spcBef>
              <a:spcPct val="0"/>
            </a:spcBef>
            <a:spcAft>
              <a:spcPct val="35000"/>
            </a:spcAft>
          </a:pPr>
          <a:r>
            <a:rPr lang="en-US" sz="1800" b="1" kern="1200" dirty="0">
              <a:solidFill>
                <a:schemeClr val="tx1"/>
              </a:solidFill>
              <a:latin typeface="Times New Roman" panose="02020603050405020304" pitchFamily="18" charset="0"/>
              <a:cs typeface="Times New Roman" panose="02020603050405020304" pitchFamily="18" charset="0"/>
            </a:rPr>
            <a:t>3. T</a:t>
          </a:r>
          <a:r>
            <a:rPr lang="vi-VN" sz="1800" b="1" kern="1200" dirty="0">
              <a:solidFill>
                <a:schemeClr val="tx1"/>
              </a:solidFill>
              <a:latin typeface="Times New Roman" panose="02020603050405020304" pitchFamily="18" charset="0"/>
              <a:cs typeface="Times New Roman" panose="02020603050405020304" pitchFamily="18" charset="0"/>
            </a:rPr>
            <a:t>ại các buổi sinh hoạt cộng đồng về công tác giảm nghèo </a:t>
          </a:r>
          <a:endParaRPr lang="en-US" sz="1800" b="1" kern="1200" dirty="0">
            <a:solidFill>
              <a:schemeClr val="tx1"/>
            </a:solidFill>
            <a:latin typeface="Times New Roman" panose="02020603050405020304" pitchFamily="18" charset="0"/>
            <a:cs typeface="Times New Roman" panose="02020603050405020304" pitchFamily="18" charset="0"/>
          </a:endParaRPr>
        </a:p>
      </dsp:txBody>
      <dsp:txXfrm>
        <a:off x="7092430" y="169639"/>
        <a:ext cx="2369914" cy="1421948"/>
      </dsp:txXfrm>
    </dsp:sp>
    <dsp:sp modelId="{F85C3519-8F9D-8148-8F05-573AE64A5856}">
      <dsp:nvSpPr>
        <dsp:cNvPr id="0" name=""/>
        <dsp:cNvSpPr/>
      </dsp:nvSpPr>
      <dsp:spPr>
        <a:xfrm>
          <a:off x="3630556" y="2637133"/>
          <a:ext cx="514480" cy="91440"/>
        </a:xfrm>
        <a:custGeom>
          <a:avLst/>
          <a:gdLst/>
          <a:ahLst/>
          <a:cxnLst/>
          <a:rect l="0" t="0" r="0" b="0"/>
          <a:pathLst>
            <a:path>
              <a:moveTo>
                <a:pt x="0" y="45720"/>
              </a:moveTo>
              <a:lnTo>
                <a:pt x="5144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874169" y="2680124"/>
        <a:ext cx="27254" cy="5456"/>
      </dsp:txXfrm>
    </dsp:sp>
    <dsp:sp modelId="{C51472C8-A7A9-654E-8E0E-648BE6C47030}">
      <dsp:nvSpPr>
        <dsp:cNvPr id="0" name=""/>
        <dsp:cNvSpPr/>
      </dsp:nvSpPr>
      <dsp:spPr>
        <a:xfrm>
          <a:off x="1262442" y="1971878"/>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4. </a:t>
          </a:r>
          <a:r>
            <a:rPr lang="vi-VN" sz="1600" b="1" kern="1200" dirty="0">
              <a:solidFill>
                <a:schemeClr val="tx1"/>
              </a:solidFill>
              <a:latin typeface="Times New Roman" panose="02020603050405020304" pitchFamily="18" charset="0"/>
              <a:cs typeface="Times New Roman" panose="02020603050405020304" pitchFamily="18" charset="0"/>
            </a:rPr>
            <a:t>Tổ chức nói chuyên chuyên đề, phổ biến cho hộ nghèo về chính sách giảm nghèo</a:t>
          </a:r>
          <a:r>
            <a:rPr lang="vi-VN" sz="2200" b="1" kern="1200" dirty="0">
              <a:solidFill>
                <a:schemeClr val="tx1"/>
              </a:solidFill>
              <a:latin typeface="Times New Roman" panose="02020603050405020304" pitchFamily="18" charset="0"/>
              <a:cs typeface="Times New Roman" panose="02020603050405020304" pitchFamily="18" charset="0"/>
            </a:rPr>
            <a:t>.</a:t>
          </a:r>
          <a:endParaRPr lang="en-US" sz="2200" b="1" kern="1200" dirty="0">
            <a:solidFill>
              <a:schemeClr val="tx1"/>
            </a:solidFill>
            <a:latin typeface="Times New Roman" panose="02020603050405020304" pitchFamily="18" charset="0"/>
            <a:cs typeface="Times New Roman" panose="02020603050405020304" pitchFamily="18" charset="0"/>
          </a:endParaRPr>
        </a:p>
      </dsp:txBody>
      <dsp:txXfrm>
        <a:off x="1262442" y="1971878"/>
        <a:ext cx="2369914" cy="1421948"/>
      </dsp:txXfrm>
    </dsp:sp>
    <dsp:sp modelId="{7DA631CE-719B-AF44-93B3-41A6B2DF8C63}">
      <dsp:nvSpPr>
        <dsp:cNvPr id="0" name=""/>
        <dsp:cNvSpPr/>
      </dsp:nvSpPr>
      <dsp:spPr>
        <a:xfrm>
          <a:off x="6545550" y="2637133"/>
          <a:ext cx="514480" cy="91440"/>
        </a:xfrm>
        <a:custGeom>
          <a:avLst/>
          <a:gdLst/>
          <a:ahLst/>
          <a:cxnLst/>
          <a:rect l="0" t="0" r="0" b="0"/>
          <a:pathLst>
            <a:path>
              <a:moveTo>
                <a:pt x="0" y="45720"/>
              </a:moveTo>
              <a:lnTo>
                <a:pt x="5144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789163" y="2680124"/>
        <a:ext cx="27254" cy="5456"/>
      </dsp:txXfrm>
    </dsp:sp>
    <dsp:sp modelId="{F8C31B87-5BA3-1A4D-8212-3F74D3932EAB}">
      <dsp:nvSpPr>
        <dsp:cNvPr id="0" name=""/>
        <dsp:cNvSpPr/>
      </dsp:nvSpPr>
      <dsp:spPr>
        <a:xfrm>
          <a:off x="4177436" y="1971878"/>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800100">
            <a:lnSpc>
              <a:spcPct val="90000"/>
            </a:lnSpc>
            <a:spcBef>
              <a:spcPct val="0"/>
            </a:spcBef>
            <a:spcAft>
              <a:spcPct val="35000"/>
            </a:spcAft>
          </a:pPr>
          <a:r>
            <a:rPr lang="en-US" sz="1800" b="1" kern="1200" dirty="0">
              <a:solidFill>
                <a:schemeClr val="tx1"/>
              </a:solidFill>
              <a:latin typeface="Times New Roman" panose="02020603050405020304" pitchFamily="18" charset="0"/>
              <a:cs typeface="Times New Roman" panose="02020603050405020304" pitchFamily="18" charset="0"/>
            </a:rPr>
            <a:t>5. </a:t>
          </a:r>
          <a:r>
            <a:rPr lang="vi-VN" sz="1800" b="1" kern="1200" dirty="0">
              <a:solidFill>
                <a:schemeClr val="tx1"/>
              </a:solidFill>
              <a:latin typeface="Times New Roman" panose="02020603050405020304" pitchFamily="18" charset="0"/>
              <a:cs typeface="Times New Roman" panose="02020603050405020304" pitchFamily="18" charset="0"/>
            </a:rPr>
            <a:t>Tổ chức các hoạt động, phong trào thi đua “</a:t>
          </a:r>
          <a:r>
            <a:rPr lang="en-US" sz="1800" b="1" kern="1200" dirty="0">
              <a:solidFill>
                <a:schemeClr val="tx1"/>
              </a:solidFill>
              <a:latin typeface="Times New Roman" panose="02020603050405020304" pitchFamily="18" charset="0"/>
              <a:cs typeface="Times New Roman" panose="02020603050405020304" pitchFamily="18" charset="0"/>
            </a:rPr>
            <a:t>V</a:t>
          </a:r>
          <a:r>
            <a:rPr lang="vi-VN" sz="1800" b="1" kern="1200" dirty="0">
              <a:solidFill>
                <a:schemeClr val="tx1"/>
              </a:solidFill>
              <a:latin typeface="Times New Roman" panose="02020603050405020304" pitchFamily="18" charset="0"/>
              <a:cs typeface="Times New Roman" panose="02020603050405020304" pitchFamily="18" charset="0"/>
            </a:rPr>
            <a:t>ì người nghèo - Không để ai bị bỏ lại phía sau”</a:t>
          </a:r>
          <a:endParaRPr lang="en-US" sz="1800" b="1" kern="1200" dirty="0">
            <a:solidFill>
              <a:schemeClr val="tx1"/>
            </a:solidFill>
            <a:latin typeface="Times New Roman" panose="02020603050405020304" pitchFamily="18" charset="0"/>
            <a:cs typeface="Times New Roman" panose="02020603050405020304" pitchFamily="18" charset="0"/>
          </a:endParaRPr>
        </a:p>
      </dsp:txBody>
      <dsp:txXfrm>
        <a:off x="4177436" y="1971878"/>
        <a:ext cx="2369914" cy="1421948"/>
      </dsp:txXfrm>
    </dsp:sp>
    <dsp:sp modelId="{DDC96B33-71E0-4FE7-B6C3-02475E9903C2}">
      <dsp:nvSpPr>
        <dsp:cNvPr id="0" name=""/>
        <dsp:cNvSpPr/>
      </dsp:nvSpPr>
      <dsp:spPr>
        <a:xfrm>
          <a:off x="5435220" y="3392027"/>
          <a:ext cx="2842166" cy="355904"/>
        </a:xfrm>
        <a:custGeom>
          <a:avLst/>
          <a:gdLst/>
          <a:ahLst/>
          <a:cxnLst/>
          <a:rect l="0" t="0" r="0" b="0"/>
          <a:pathLst>
            <a:path>
              <a:moveTo>
                <a:pt x="2842166" y="0"/>
              </a:moveTo>
              <a:lnTo>
                <a:pt x="2842166" y="195052"/>
              </a:lnTo>
              <a:lnTo>
                <a:pt x="0" y="195052"/>
              </a:lnTo>
              <a:lnTo>
                <a:pt x="0" y="355904"/>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784596" y="3567251"/>
        <a:ext cx="143416" cy="5456"/>
      </dsp:txXfrm>
    </dsp:sp>
    <dsp:sp modelId="{E9E57A24-7180-2D43-837E-B22705BB245E}">
      <dsp:nvSpPr>
        <dsp:cNvPr id="0" name=""/>
        <dsp:cNvSpPr/>
      </dsp:nvSpPr>
      <dsp:spPr>
        <a:xfrm>
          <a:off x="7092430" y="1971878"/>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6. </a:t>
          </a:r>
          <a:r>
            <a:rPr lang="vi-VN" sz="1600" b="1" kern="1200" dirty="0">
              <a:solidFill>
                <a:schemeClr val="tx1"/>
              </a:solidFill>
              <a:latin typeface="Times New Roman" panose="02020603050405020304" pitchFamily="18" charset="0"/>
              <a:cs typeface="Times New Roman" panose="02020603050405020304" pitchFamily="18" charset="0"/>
            </a:rPr>
            <a:t>Phát động các cuộc thi về thông tin, tuyên truyền trên báo chí và các hình thức khác về công tác giảm nghèo và an sinh </a:t>
          </a:r>
          <a:r>
            <a:rPr lang="en-US" sz="1600" b="1" kern="1200" dirty="0">
              <a:solidFill>
                <a:schemeClr val="tx1"/>
              </a:solidFill>
              <a:latin typeface="Times New Roman" panose="02020603050405020304" pitchFamily="18" charset="0"/>
              <a:cs typeface="Times New Roman" panose="02020603050405020304" pitchFamily="18" charset="0"/>
            </a:rPr>
            <a:t>XH </a:t>
          </a:r>
          <a:r>
            <a:rPr lang="vi-VN" sz="1600" b="1" kern="1200" dirty="0">
              <a:solidFill>
                <a:schemeClr val="tx1"/>
              </a:solidFill>
              <a:latin typeface="Times New Roman" panose="02020603050405020304" pitchFamily="18" charset="0"/>
              <a:cs typeface="Times New Roman" panose="02020603050405020304" pitchFamily="18" charset="0"/>
            </a:rPr>
            <a:t>bền vững</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7092430" y="1971878"/>
        <a:ext cx="2369914" cy="1421948"/>
      </dsp:txXfrm>
    </dsp:sp>
    <dsp:sp modelId="{C7456F00-CE1B-432C-BCDC-6C5228538EFD}">
      <dsp:nvSpPr>
        <dsp:cNvPr id="0" name=""/>
        <dsp:cNvSpPr/>
      </dsp:nvSpPr>
      <dsp:spPr>
        <a:xfrm>
          <a:off x="4250263" y="3780331"/>
          <a:ext cx="2369914" cy="142194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6128" tIns="121897" rIns="116128" bIns="121897" numCol="1" spcCol="1270" anchor="ctr" anchorCtr="0">
          <a:noAutofit/>
        </a:bodyPr>
        <a:lstStyle/>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7. </a:t>
          </a:r>
          <a:r>
            <a:rPr lang="vi-VN" sz="1600" b="1" kern="1200" dirty="0">
              <a:solidFill>
                <a:schemeClr val="tx1"/>
              </a:solidFill>
              <a:latin typeface="Times New Roman" panose="02020603050405020304" pitchFamily="18" charset="0"/>
              <a:cs typeface="Times New Roman" panose="02020603050405020304" pitchFamily="18" charset="0"/>
            </a:rPr>
            <a:t>Phát triển, tăng cường hoạt động Trang thông tin điện tử về giảm nghèo của các Bộ, cơ quan Trung ương và địa phương</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4250263" y="3780331"/>
        <a:ext cx="2369914" cy="142194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038BC13-3547-4C19-7FDA-8A12B122DF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BE3F51-92AE-BD78-74D9-F5E48BDFEE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B1F87B-2B37-4DEE-B4A8-0A3E9F006CC4}" type="datetimeFigureOut">
              <a:rPr lang="en-US" smtClean="0"/>
              <a:t>30/11/2022</a:t>
            </a:fld>
            <a:endParaRPr lang="en-US"/>
          </a:p>
        </p:txBody>
      </p:sp>
      <p:sp>
        <p:nvSpPr>
          <p:cNvPr id="4" name="Footer Placeholder 3">
            <a:extLst>
              <a:ext uri="{FF2B5EF4-FFF2-40B4-BE49-F238E27FC236}">
                <a16:creationId xmlns:a16="http://schemas.microsoft.com/office/drawing/2014/main" id="{793B284A-A187-F374-B6ED-81CB79CA54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E7EFB6D-18A3-FA33-A3EA-7676818511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3CE899-813D-4F13-BA38-C5757F31309A}" type="slidenum">
              <a:rPr lang="en-US" smtClean="0"/>
              <a:t>‹#›</a:t>
            </a:fld>
            <a:endParaRPr lang="en-US"/>
          </a:p>
        </p:txBody>
      </p:sp>
    </p:spTree>
    <p:extLst>
      <p:ext uri="{BB962C8B-B14F-4D97-AF65-F5344CB8AC3E}">
        <p14:creationId xmlns:p14="http://schemas.microsoft.com/office/powerpoint/2010/main" val="23912629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5685D7-C75D-4C7E-BEA4-34EC4FCA51E8}" type="datetimeFigureOut">
              <a:rPr lang="en-US" smtClean="0"/>
              <a:t>30/11/2022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4FC163-2484-49E6-8408-2376571BE111}" type="slidenum">
              <a:rPr lang="en-US" smtClean="0"/>
              <a:t>‹#›</a:t>
            </a:fld>
            <a:endParaRPr lang="en-US"/>
          </a:p>
        </p:txBody>
      </p:sp>
    </p:spTree>
    <p:extLst>
      <p:ext uri="{BB962C8B-B14F-4D97-AF65-F5344CB8AC3E}">
        <p14:creationId xmlns:p14="http://schemas.microsoft.com/office/powerpoint/2010/main" val="27628051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7797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45884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75383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3091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7420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3917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1910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9748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96345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3814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92542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86075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3774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57CEB-D7FB-C141-9CDF-F929550060E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BD645FB-CD48-7E46-A754-053B564AA1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FE47A842-C6D7-2849-9805-72F8582D41CE}"/>
              </a:ext>
            </a:extLst>
          </p:cNvPr>
          <p:cNvSpPr>
            <a:spLocks noGrp="1"/>
          </p:cNvSpPr>
          <p:nvPr>
            <p:ph type="dt" sz="half" idx="10"/>
          </p:nvPr>
        </p:nvSpPr>
        <p:spPr/>
        <p:txBody>
          <a:bodyPr/>
          <a:lstStyle/>
          <a:p>
            <a:fld id="{EF8F5F75-528C-44AD-9EAE-9E27D9D7BD00}" type="datetime1">
              <a:rPr lang="en-GB" smtClean="0"/>
              <a:t>30/11/2022</a:t>
            </a:fld>
            <a:endParaRPr lang="en-GB"/>
          </a:p>
        </p:txBody>
      </p:sp>
      <p:sp>
        <p:nvSpPr>
          <p:cNvPr id="5" name="Footer Placeholder 4">
            <a:extLst>
              <a:ext uri="{FF2B5EF4-FFF2-40B4-BE49-F238E27FC236}">
                <a16:creationId xmlns:a16="http://schemas.microsoft.com/office/drawing/2014/main" id="{4D48221F-7101-754A-B34D-BA83EEA2C5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BE0F66-AD4E-7349-B100-3C872B554DFB}"/>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61529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EF7F6-84E0-3C47-9EAA-2A36695352C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6DE4741C-5075-2E40-A315-9706838962E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929D4C1-291C-F345-8745-5EB48E117B7D}"/>
              </a:ext>
            </a:extLst>
          </p:cNvPr>
          <p:cNvSpPr>
            <a:spLocks noGrp="1"/>
          </p:cNvSpPr>
          <p:nvPr>
            <p:ph type="dt" sz="half" idx="10"/>
          </p:nvPr>
        </p:nvSpPr>
        <p:spPr/>
        <p:txBody>
          <a:bodyPr/>
          <a:lstStyle/>
          <a:p>
            <a:fld id="{21DE59C6-C67D-482E-876E-DF806C6270C1}" type="datetime1">
              <a:rPr lang="en-GB" smtClean="0"/>
              <a:t>30/11/2022</a:t>
            </a:fld>
            <a:endParaRPr lang="en-GB"/>
          </a:p>
        </p:txBody>
      </p:sp>
      <p:sp>
        <p:nvSpPr>
          <p:cNvPr id="5" name="Footer Placeholder 4">
            <a:extLst>
              <a:ext uri="{FF2B5EF4-FFF2-40B4-BE49-F238E27FC236}">
                <a16:creationId xmlns:a16="http://schemas.microsoft.com/office/drawing/2014/main" id="{00A9C207-969B-5C4E-AFAA-8BCA3984F5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50055F-3749-C346-9A7C-617084C3C570}"/>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04817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4347B9-3F03-1243-9C25-212310C9BF6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AB272115-091C-0F46-ACAE-A252D514DCA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B6BAB8-CFBE-8D45-BAE3-078485BB659B}"/>
              </a:ext>
            </a:extLst>
          </p:cNvPr>
          <p:cNvSpPr>
            <a:spLocks noGrp="1"/>
          </p:cNvSpPr>
          <p:nvPr>
            <p:ph type="dt" sz="half" idx="10"/>
          </p:nvPr>
        </p:nvSpPr>
        <p:spPr/>
        <p:txBody>
          <a:bodyPr/>
          <a:lstStyle/>
          <a:p>
            <a:fld id="{7DC6B3F6-A28D-45F7-9380-0193B1E9021D}" type="datetime1">
              <a:rPr lang="en-GB" smtClean="0"/>
              <a:t>30/11/2022</a:t>
            </a:fld>
            <a:endParaRPr lang="en-GB"/>
          </a:p>
        </p:txBody>
      </p:sp>
      <p:sp>
        <p:nvSpPr>
          <p:cNvPr id="5" name="Footer Placeholder 4">
            <a:extLst>
              <a:ext uri="{FF2B5EF4-FFF2-40B4-BE49-F238E27FC236}">
                <a16:creationId xmlns:a16="http://schemas.microsoft.com/office/drawing/2014/main" id="{50D25FCD-9864-D249-832A-BE3A3C4FFC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E243F6-FA95-DF49-8658-0B9296E56A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60074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47564-CEC6-4E4E-9B0B-1DB24F2E3E2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DEB3EA3-9EEA-3447-9E36-8B581DECE2B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04C1430-7581-C44A-8FD8-C5EEFB882F1B}"/>
              </a:ext>
            </a:extLst>
          </p:cNvPr>
          <p:cNvSpPr>
            <a:spLocks noGrp="1"/>
          </p:cNvSpPr>
          <p:nvPr>
            <p:ph type="dt" sz="half" idx="10"/>
          </p:nvPr>
        </p:nvSpPr>
        <p:spPr/>
        <p:txBody>
          <a:bodyPr/>
          <a:lstStyle/>
          <a:p>
            <a:fld id="{A427B221-0928-47DF-9905-1510B20D48B6}" type="datetime1">
              <a:rPr lang="en-GB" smtClean="0"/>
              <a:t>30/11/2022</a:t>
            </a:fld>
            <a:endParaRPr lang="en-GB"/>
          </a:p>
        </p:txBody>
      </p:sp>
      <p:sp>
        <p:nvSpPr>
          <p:cNvPr id="5" name="Footer Placeholder 4">
            <a:extLst>
              <a:ext uri="{FF2B5EF4-FFF2-40B4-BE49-F238E27FC236}">
                <a16:creationId xmlns:a16="http://schemas.microsoft.com/office/drawing/2014/main" id="{74D8421F-1DF5-C649-A27D-E1EDE7809A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DE711-4C31-7E4A-945A-CCA214CDEF94}"/>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34314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58D39-2922-F447-A8F7-20B780A69DC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155AA579-4A52-B745-A89D-5A3AA69531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4B4AFF2-3AD2-C44C-B44F-EDBEB13212E6}"/>
              </a:ext>
            </a:extLst>
          </p:cNvPr>
          <p:cNvSpPr>
            <a:spLocks noGrp="1"/>
          </p:cNvSpPr>
          <p:nvPr>
            <p:ph type="dt" sz="half" idx="10"/>
          </p:nvPr>
        </p:nvSpPr>
        <p:spPr/>
        <p:txBody>
          <a:bodyPr/>
          <a:lstStyle/>
          <a:p>
            <a:fld id="{415F33D3-719E-4B29-9D6D-42568F416F63}" type="datetime1">
              <a:rPr lang="en-GB" smtClean="0"/>
              <a:t>30/11/2022</a:t>
            </a:fld>
            <a:endParaRPr lang="en-GB"/>
          </a:p>
        </p:txBody>
      </p:sp>
      <p:sp>
        <p:nvSpPr>
          <p:cNvPr id="5" name="Footer Placeholder 4">
            <a:extLst>
              <a:ext uri="{FF2B5EF4-FFF2-40B4-BE49-F238E27FC236}">
                <a16:creationId xmlns:a16="http://schemas.microsoft.com/office/drawing/2014/main" id="{C371D4EE-90CF-C54E-A544-94FE6EBD79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B6D5AC-C04F-A243-8049-9A5D92C6ADB9}"/>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78978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3CF7A-82AE-DD41-BCE2-CDBB6E6BEEF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9B6C534-3773-584A-868E-5B8C6CAC27D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C7F00C3C-1EA9-7046-B2CE-8575373B624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0FF085E-FFE1-D148-AD77-B8BBF4DBE500}"/>
              </a:ext>
            </a:extLst>
          </p:cNvPr>
          <p:cNvSpPr>
            <a:spLocks noGrp="1"/>
          </p:cNvSpPr>
          <p:nvPr>
            <p:ph type="dt" sz="half" idx="10"/>
          </p:nvPr>
        </p:nvSpPr>
        <p:spPr/>
        <p:txBody>
          <a:bodyPr/>
          <a:lstStyle/>
          <a:p>
            <a:fld id="{773DA5B7-2C85-4CC0-9631-FA68E96D581A}" type="datetime1">
              <a:rPr lang="en-GB" smtClean="0"/>
              <a:t>30/11/2022</a:t>
            </a:fld>
            <a:endParaRPr lang="en-GB"/>
          </a:p>
        </p:txBody>
      </p:sp>
      <p:sp>
        <p:nvSpPr>
          <p:cNvPr id="6" name="Footer Placeholder 5">
            <a:extLst>
              <a:ext uri="{FF2B5EF4-FFF2-40B4-BE49-F238E27FC236}">
                <a16:creationId xmlns:a16="http://schemas.microsoft.com/office/drawing/2014/main" id="{5F3C0832-E62B-E349-9BDC-DDD4184519B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644809-CEE5-CD46-8CFB-7E26435BBFEA}"/>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133487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A82A2-B77D-3F44-915E-E41E524B30E0}"/>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DEE3D73-E29B-7E44-89C8-E592A019C0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B5FC5B1-A413-954F-B4F6-69702FC1DF9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75CD5C13-1F90-E04B-BF0E-604D90A8AB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ABB2BA-E94A-4445-8D89-6853DCE0D63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BFD8A7D0-FA2A-E749-899E-C2B38DB6FFBD}"/>
              </a:ext>
            </a:extLst>
          </p:cNvPr>
          <p:cNvSpPr>
            <a:spLocks noGrp="1"/>
          </p:cNvSpPr>
          <p:nvPr>
            <p:ph type="dt" sz="half" idx="10"/>
          </p:nvPr>
        </p:nvSpPr>
        <p:spPr/>
        <p:txBody>
          <a:bodyPr/>
          <a:lstStyle/>
          <a:p>
            <a:fld id="{69D65C9C-8338-430F-9E5B-EA10890732B4}" type="datetime1">
              <a:rPr lang="en-GB" smtClean="0"/>
              <a:t>30/11/2022</a:t>
            </a:fld>
            <a:endParaRPr lang="en-GB"/>
          </a:p>
        </p:txBody>
      </p:sp>
      <p:sp>
        <p:nvSpPr>
          <p:cNvPr id="8" name="Footer Placeholder 7">
            <a:extLst>
              <a:ext uri="{FF2B5EF4-FFF2-40B4-BE49-F238E27FC236}">
                <a16:creationId xmlns:a16="http://schemas.microsoft.com/office/drawing/2014/main" id="{D6FD2863-3825-BB47-BA4D-ADB17D181E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9B215EA-1E02-6144-BAB1-EF92C0555C4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30608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6EC9-7E6D-F94F-927F-7376458CC6E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725E611-6DA1-AC43-9A4E-711EFE2D071E}"/>
              </a:ext>
            </a:extLst>
          </p:cNvPr>
          <p:cNvSpPr>
            <a:spLocks noGrp="1"/>
          </p:cNvSpPr>
          <p:nvPr>
            <p:ph type="dt" sz="half" idx="10"/>
          </p:nvPr>
        </p:nvSpPr>
        <p:spPr/>
        <p:txBody>
          <a:bodyPr/>
          <a:lstStyle/>
          <a:p>
            <a:fld id="{3E25A526-9970-419C-BCC4-67C172F1804C}" type="datetime1">
              <a:rPr lang="en-GB" smtClean="0"/>
              <a:t>30/11/2022</a:t>
            </a:fld>
            <a:endParaRPr lang="en-GB"/>
          </a:p>
        </p:txBody>
      </p:sp>
      <p:sp>
        <p:nvSpPr>
          <p:cNvPr id="4" name="Footer Placeholder 3">
            <a:extLst>
              <a:ext uri="{FF2B5EF4-FFF2-40B4-BE49-F238E27FC236}">
                <a16:creationId xmlns:a16="http://schemas.microsoft.com/office/drawing/2014/main" id="{DABF042C-94F6-1D43-ABF7-27C6141AE96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D0376E2-83D1-6544-AE53-AFF4F3EB5482}"/>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737079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08AFF6-2960-E74C-B885-87A1D5AD6112}"/>
              </a:ext>
            </a:extLst>
          </p:cNvPr>
          <p:cNvSpPr>
            <a:spLocks noGrp="1"/>
          </p:cNvSpPr>
          <p:nvPr>
            <p:ph type="dt" sz="half" idx="10"/>
          </p:nvPr>
        </p:nvSpPr>
        <p:spPr/>
        <p:txBody>
          <a:bodyPr/>
          <a:lstStyle/>
          <a:p>
            <a:fld id="{1F865210-A112-4CDE-BD94-84304F65D621}" type="datetime1">
              <a:rPr lang="en-GB" smtClean="0"/>
              <a:t>30/11/2022</a:t>
            </a:fld>
            <a:endParaRPr lang="en-GB"/>
          </a:p>
        </p:txBody>
      </p:sp>
      <p:sp>
        <p:nvSpPr>
          <p:cNvPr id="3" name="Footer Placeholder 2">
            <a:extLst>
              <a:ext uri="{FF2B5EF4-FFF2-40B4-BE49-F238E27FC236}">
                <a16:creationId xmlns:a16="http://schemas.microsoft.com/office/drawing/2014/main" id="{BAEDB200-9467-A848-83DB-4137590FC0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A7C3DC1-AF8E-4143-8BCE-FB01004C0C87}"/>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3508982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D3C3-D774-F745-A7FF-E11982B071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8C2AA8D-B10B-B943-9671-7FFA4368B9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C751933C-A041-9F47-BDCC-D0DAAE8F0E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2E2F4D4-AF20-E94C-8F80-EFA71F9FE696}"/>
              </a:ext>
            </a:extLst>
          </p:cNvPr>
          <p:cNvSpPr>
            <a:spLocks noGrp="1"/>
          </p:cNvSpPr>
          <p:nvPr>
            <p:ph type="dt" sz="half" idx="10"/>
          </p:nvPr>
        </p:nvSpPr>
        <p:spPr/>
        <p:txBody>
          <a:bodyPr/>
          <a:lstStyle/>
          <a:p>
            <a:fld id="{902644C2-5533-4028-A0BB-11F89E43380E}" type="datetime1">
              <a:rPr lang="en-GB" smtClean="0"/>
              <a:t>30/11/2022</a:t>
            </a:fld>
            <a:endParaRPr lang="en-GB"/>
          </a:p>
        </p:txBody>
      </p:sp>
      <p:sp>
        <p:nvSpPr>
          <p:cNvPr id="6" name="Footer Placeholder 5">
            <a:extLst>
              <a:ext uri="{FF2B5EF4-FFF2-40B4-BE49-F238E27FC236}">
                <a16:creationId xmlns:a16="http://schemas.microsoft.com/office/drawing/2014/main" id="{909B9AA9-55E5-6049-AC7D-8FCAB6F9C9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03F0C-EBF4-EB41-84D9-8745B31E9005}"/>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2970190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405B-EAE7-3B45-96C9-28806FB3F4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B4332C82-A9E5-9B48-9179-3FDB3ED6F4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8930425-40E3-924E-B797-53DF054333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DA19178-B15E-0A40-BBB9-F4C70B2BB945}"/>
              </a:ext>
            </a:extLst>
          </p:cNvPr>
          <p:cNvSpPr>
            <a:spLocks noGrp="1"/>
          </p:cNvSpPr>
          <p:nvPr>
            <p:ph type="dt" sz="half" idx="10"/>
          </p:nvPr>
        </p:nvSpPr>
        <p:spPr/>
        <p:txBody>
          <a:bodyPr/>
          <a:lstStyle/>
          <a:p>
            <a:fld id="{FB015161-C06D-488D-8DAA-9AB34CA18E91}" type="datetime1">
              <a:rPr lang="en-GB" smtClean="0"/>
              <a:t>30/11/2022</a:t>
            </a:fld>
            <a:endParaRPr lang="en-GB"/>
          </a:p>
        </p:txBody>
      </p:sp>
      <p:sp>
        <p:nvSpPr>
          <p:cNvPr id="6" name="Footer Placeholder 5">
            <a:extLst>
              <a:ext uri="{FF2B5EF4-FFF2-40B4-BE49-F238E27FC236}">
                <a16:creationId xmlns:a16="http://schemas.microsoft.com/office/drawing/2014/main" id="{D714A2E0-9CC0-C94D-8E3E-CF51E094CC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E0C251-E783-944D-B5C8-1500B448809D}"/>
              </a:ext>
            </a:extLst>
          </p:cNvPr>
          <p:cNvSpPr>
            <a:spLocks noGrp="1"/>
          </p:cNvSpPr>
          <p:nvPr>
            <p:ph type="sldNum" sz="quarter" idx="12"/>
          </p:nvPr>
        </p:nvSpPr>
        <p:spPr/>
        <p:txBody>
          <a:bodyPr/>
          <a:lstStyle/>
          <a:p>
            <a:fld id="{079FB8C9-4339-E841-8DAD-BAA712C53861}" type="slidenum">
              <a:rPr lang="en-GB" smtClean="0"/>
              <a:t>‹#›</a:t>
            </a:fld>
            <a:endParaRPr lang="en-GB"/>
          </a:p>
        </p:txBody>
      </p:sp>
    </p:spTree>
    <p:extLst>
      <p:ext uri="{BB962C8B-B14F-4D97-AF65-F5344CB8AC3E}">
        <p14:creationId xmlns:p14="http://schemas.microsoft.com/office/powerpoint/2010/main" val="4257435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AF60A8-B333-3C42-BE0E-B0E675C4BA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DB4DC10-6D60-A045-A172-0EA4821E4A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CE8E6A7-40B3-4E43-A1CE-B4C08782B4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E4A0D3-C6A9-4A10-95A5-0F44699E1F02}" type="datetime1">
              <a:rPr lang="en-GB" smtClean="0"/>
              <a:t>30/11/2022</a:t>
            </a:fld>
            <a:endParaRPr lang="en-GB"/>
          </a:p>
        </p:txBody>
      </p:sp>
      <p:sp>
        <p:nvSpPr>
          <p:cNvPr id="5" name="Footer Placeholder 4">
            <a:extLst>
              <a:ext uri="{FF2B5EF4-FFF2-40B4-BE49-F238E27FC236}">
                <a16:creationId xmlns:a16="http://schemas.microsoft.com/office/drawing/2014/main" id="{8252213A-DCF1-484B-91E9-671E2FA96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10F954A-E19F-514F-B901-9E5F603B27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9FB8C9-4339-E841-8DAD-BAA712C53861}" type="slidenum">
              <a:rPr lang="en-GB" smtClean="0"/>
              <a:t>‹#›</a:t>
            </a:fld>
            <a:endParaRPr lang="en-GB"/>
          </a:p>
        </p:txBody>
      </p:sp>
    </p:spTree>
    <p:extLst>
      <p:ext uri="{BB962C8B-B14F-4D97-AF65-F5344CB8AC3E}">
        <p14:creationId xmlns:p14="http://schemas.microsoft.com/office/powerpoint/2010/main" val="3478386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3EAF276-8E81-8E45-A41D-9C8B09CF64FD}"/>
              </a:ext>
            </a:extLst>
          </p:cNvPr>
          <p:cNvSpPr>
            <a:spLocks noGrp="1"/>
          </p:cNvSpPr>
          <p:nvPr>
            <p:ph type="subTitle" idx="1"/>
          </p:nvPr>
        </p:nvSpPr>
        <p:spPr>
          <a:xfrm>
            <a:off x="4103609" y="5218833"/>
            <a:ext cx="4397770" cy="484032"/>
          </a:xfrm>
          <a:ln>
            <a:solidFill>
              <a:schemeClr val="accent1"/>
            </a:solidFill>
          </a:ln>
        </p:spPr>
        <p:txBody>
          <a:bodyPr>
            <a:normAutofit fontScale="85000" lnSpcReduction="10000"/>
          </a:bodyPr>
          <a:lstStyle/>
          <a:p>
            <a:r>
              <a:rPr lang="en-GB" b="1" dirty="0" err="1">
                <a:latin typeface="Times New Roman" panose="02020603050405020304" pitchFamily="18" charset="0"/>
                <a:cs typeface="Times New Roman" panose="02020603050405020304" pitchFamily="18" charset="0"/>
              </a:rPr>
              <a:t>Hà</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Nội</a:t>
            </a:r>
            <a:r>
              <a:rPr lang="en-GB" b="1" dirty="0">
                <a:latin typeface="Times New Roman" panose="02020603050405020304" pitchFamily="18" charset="0"/>
                <a:cs typeface="Times New Roman" panose="02020603050405020304" pitchFamily="18" charset="0"/>
              </a:rPr>
              <a:t>, </a:t>
            </a:r>
            <a:r>
              <a:rPr lang="en-GB" b="1" dirty="0" err="1">
                <a:latin typeface="Times New Roman" panose="02020603050405020304" pitchFamily="18" charset="0"/>
                <a:cs typeface="Times New Roman" panose="02020603050405020304" pitchFamily="18" charset="0"/>
              </a:rPr>
              <a:t>ngày</a:t>
            </a:r>
            <a:r>
              <a:rPr lang="en-GB" b="1" dirty="0">
                <a:latin typeface="Times New Roman" panose="02020603050405020304" pitchFamily="18" charset="0"/>
                <a:cs typeface="Times New Roman" panose="02020603050405020304" pitchFamily="18" charset="0"/>
              </a:rPr>
              <a:t> </a:t>
            </a:r>
            <a:r>
              <a:rPr lang="en-GB" b="1" dirty="0" smtClean="0">
                <a:latin typeface="Times New Roman" panose="02020603050405020304" pitchFamily="18" charset="0"/>
                <a:cs typeface="Times New Roman" panose="02020603050405020304" pitchFamily="18" charset="0"/>
              </a:rPr>
              <a:t>01 </a:t>
            </a:r>
            <a:r>
              <a:rPr lang="en-GB" b="1" dirty="0" err="1">
                <a:latin typeface="Times New Roman" panose="02020603050405020304" pitchFamily="18" charset="0"/>
                <a:cs typeface="Times New Roman" panose="02020603050405020304" pitchFamily="18" charset="0"/>
              </a:rPr>
              <a:t>tháng</a:t>
            </a:r>
            <a:r>
              <a:rPr lang="en-GB" b="1" dirty="0">
                <a:latin typeface="Times New Roman" panose="02020603050405020304" pitchFamily="18" charset="0"/>
                <a:cs typeface="Times New Roman" panose="02020603050405020304" pitchFamily="18" charset="0"/>
              </a:rPr>
              <a:t> </a:t>
            </a:r>
            <a:r>
              <a:rPr lang="en-GB" b="1" dirty="0" smtClean="0">
                <a:latin typeface="Times New Roman" panose="02020603050405020304" pitchFamily="18" charset="0"/>
                <a:cs typeface="Times New Roman" panose="02020603050405020304" pitchFamily="18" charset="0"/>
              </a:rPr>
              <a:t>12 </a:t>
            </a:r>
            <a:r>
              <a:rPr lang="en-GB" b="1" dirty="0" err="1">
                <a:latin typeface="Times New Roman" panose="02020603050405020304" pitchFamily="18" charset="0"/>
                <a:cs typeface="Times New Roman" panose="02020603050405020304" pitchFamily="18" charset="0"/>
              </a:rPr>
              <a:t>năm</a:t>
            </a:r>
            <a:r>
              <a:rPr lang="en-GB" b="1" dirty="0">
                <a:latin typeface="Times New Roman" panose="02020603050405020304" pitchFamily="18" charset="0"/>
                <a:cs typeface="Times New Roman" panose="02020603050405020304" pitchFamily="18" charset="0"/>
              </a:rPr>
              <a:t> 2022</a:t>
            </a:r>
          </a:p>
        </p:txBody>
      </p:sp>
      <p:pic>
        <p:nvPicPr>
          <p:cNvPr id="4" name="Picture 2">
            <a:extLst>
              <a:ext uri="{FF2B5EF4-FFF2-40B4-BE49-F238E27FC236}">
                <a16:creationId xmlns:a16="http://schemas.microsoft.com/office/drawing/2014/main" id="{7CC9D9A1-068C-2E4D-B32E-E9C5CD4C238C}"/>
              </a:ext>
              <a:ext uri="{C183D7F6-B498-43B3-948B-1728B52AA6E4}">
                <adec:decorative xmlns:adec="http://schemas.microsoft.com/office/drawing/2017/decorative" xmlns="" val="1"/>
              </a:ext>
            </a:extLst>
          </p:cNvPr>
          <p:cNvPicPr>
            <a:picLocks noChangeAspect="1" noChangeArrowheads="1"/>
          </p:cNvPicPr>
          <p:nvPr/>
        </p:nvPicPr>
        <p:blipFill>
          <a:blip r:embed="rId2" cstate="print"/>
          <a:srcRect/>
          <a:stretch>
            <a:fillRect/>
          </a:stretch>
        </p:blipFill>
        <p:spPr bwMode="auto">
          <a:xfrm>
            <a:off x="451" y="0"/>
            <a:ext cx="12191549" cy="1631778"/>
          </a:xfrm>
          <a:prstGeom prst="rect">
            <a:avLst/>
          </a:prstGeom>
          <a:solidFill>
            <a:schemeClr val="accent4">
              <a:lumMod val="20000"/>
              <a:lumOff val="80000"/>
            </a:schemeClr>
          </a:solidFill>
          <a:ln w="9525">
            <a:noFill/>
            <a:miter lim="800000"/>
            <a:headEnd/>
            <a:tailEnd/>
          </a:ln>
        </p:spPr>
      </p:pic>
      <p:sp>
        <p:nvSpPr>
          <p:cNvPr id="5" name="Rectangle 4">
            <a:extLst>
              <a:ext uri="{FF2B5EF4-FFF2-40B4-BE49-F238E27FC236}">
                <a16:creationId xmlns:a16="http://schemas.microsoft.com/office/drawing/2014/main" id="{0F26D911-421B-CA45-80F2-8BB0AB56048E}"/>
              </a:ext>
            </a:extLst>
          </p:cNvPr>
          <p:cNvSpPr/>
          <p:nvPr/>
        </p:nvSpPr>
        <p:spPr>
          <a:xfrm>
            <a:off x="1961635" y="523501"/>
            <a:ext cx="8458199" cy="584775"/>
          </a:xfrm>
          <a:prstGeom prst="rect">
            <a:avLst/>
          </a:prstGeom>
          <a:ln>
            <a:noFill/>
          </a:ln>
        </p:spPr>
        <p:txBody>
          <a:bodyPr wrap="square">
            <a:spAutoFit/>
          </a:bodyPr>
          <a:lstStyle/>
          <a:p>
            <a:pPr algn="ctr">
              <a:defRPr/>
            </a:pPr>
            <a:r>
              <a:rPr lang="en-US" sz="3200" b="1" spc="300" dirty="0">
                <a:ln w="11430" cmpd="sng">
                  <a:solidFill>
                    <a:srgbClr val="5B9BD5">
                      <a:tint val="10000"/>
                    </a:srgbClr>
                  </a:solidFill>
                  <a:prstDash val="solid"/>
                  <a:miter lim="800000"/>
                </a:ln>
                <a:solidFill>
                  <a:schemeClr val="bg1"/>
                </a:solidFill>
                <a:effectLst>
                  <a:glow rad="45500">
                    <a:srgbClr val="5B9BD5">
                      <a:satMod val="220000"/>
                      <a:alpha val="35000"/>
                    </a:srgbClr>
                  </a:glow>
                </a:effectLst>
                <a:latin typeface="Times New Roman" pitchFamily="18" charset="0"/>
                <a:cs typeface="Times New Roman" pitchFamily="18" charset="0"/>
              </a:rPr>
              <a:t>BỘ THÔNG TIN VÀ TRUYỀN THÔNG</a:t>
            </a:r>
          </a:p>
        </p:txBody>
      </p:sp>
      <p:sp>
        <p:nvSpPr>
          <p:cNvPr id="6" name="Title 9">
            <a:extLst>
              <a:ext uri="{FF2B5EF4-FFF2-40B4-BE49-F238E27FC236}">
                <a16:creationId xmlns:a16="http://schemas.microsoft.com/office/drawing/2014/main" id="{A50CA8F3-888D-E949-9C8B-1B40214C5527}"/>
              </a:ext>
            </a:extLst>
          </p:cNvPr>
          <p:cNvSpPr txBox="1">
            <a:spLocks/>
          </p:cNvSpPr>
          <p:nvPr/>
        </p:nvSpPr>
        <p:spPr>
          <a:xfrm>
            <a:off x="679622" y="2329940"/>
            <a:ext cx="11022227" cy="2695599"/>
          </a:xfrm>
          <a:prstGeom prst="rect">
            <a:avLst/>
          </a:prstGeom>
          <a:solidFill>
            <a:schemeClr val="accent4">
              <a:lumMod val="20000"/>
              <a:lumOff val="80000"/>
            </a:schemeClr>
          </a:solidFill>
          <a:ln>
            <a:solidFill>
              <a:schemeClr val="accent1"/>
            </a:solidFill>
          </a:ln>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endParaRPr lang="en-GB" sz="2800" b="1" dirty="0" smtClean="0">
              <a:latin typeface="Times New Roman" panose="02020603050405020304" pitchFamily="18" charset="0"/>
              <a:cs typeface="Times New Roman" panose="02020603050405020304" pitchFamily="18" charset="0"/>
            </a:endParaRPr>
          </a:p>
          <a:p>
            <a:pPr>
              <a:lnSpc>
                <a:spcPct val="120000"/>
              </a:lnSpc>
            </a:pPr>
            <a:r>
              <a:rPr lang="en-GB" sz="2800" b="1" dirty="0" smtClean="0">
                <a:latin typeface="Times New Roman" panose="02020603050405020304" pitchFamily="18" charset="0"/>
                <a:cs typeface="Times New Roman" panose="02020603050405020304" pitchFamily="18" charset="0"/>
              </a:rPr>
              <a:t>HƯỚNG </a:t>
            </a:r>
            <a:r>
              <a:rPr lang="en-GB" sz="2800" b="1" dirty="0" smtClean="0">
                <a:latin typeface="Times New Roman" panose="02020603050405020304" pitchFamily="18" charset="0"/>
                <a:cs typeface="Times New Roman" panose="02020603050405020304" pitchFamily="18" charset="0"/>
              </a:rPr>
              <a:t>DẪN</a:t>
            </a:r>
            <a:endParaRPr lang="en-GB" sz="2800" b="1" dirty="0">
              <a:latin typeface="Times New Roman" panose="02020603050405020304" pitchFamily="18" charset="0"/>
              <a:cs typeface="Times New Roman" panose="02020603050405020304" pitchFamily="18" charset="0"/>
            </a:endParaRPr>
          </a:p>
          <a:p>
            <a:pPr algn="ctr">
              <a:lnSpc>
                <a:spcPct val="115000"/>
              </a:lnSpc>
            </a:pPr>
            <a:r>
              <a:rPr lang="vi-VN"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DỰ ÁN TRUYỀN THÔNG VÀ GIẢM NGHÈO VỀ THÔNG TIN </a:t>
            </a:r>
            <a:endParaRPr lang="en-US"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pPr>
            <a:r>
              <a:rPr lang="vi-VN"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THUỘC CHƯƠNG TRÌNH MỤC TIÊU QUỐC GIA GIẢM NGHÈO BỀN VỮNG GIAI ĐOẠN </a:t>
            </a:r>
            <a:r>
              <a:rPr lang="vi-VN" sz="2400" b="1" spc="-4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2021-2025</a:t>
            </a:r>
            <a:endParaRPr lang="en-US" sz="2400" b="1" spc="-4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pP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i="1" spc="-4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06/2022/TT- </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BTTTT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30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2022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4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400" i="1" spc="-4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TTTT)</a:t>
            </a:r>
          </a:p>
          <a:p>
            <a:pPr algn="ctr">
              <a:lnSpc>
                <a:spcPct val="115000"/>
              </a:lnSpc>
            </a:pPr>
            <a:endParaRPr lang="vi-VN" sz="2400" b="1" spc="-4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Subtitle 2">
            <a:extLst>
              <a:ext uri="{FF2B5EF4-FFF2-40B4-BE49-F238E27FC236}">
                <a16:creationId xmlns:a16="http://schemas.microsoft.com/office/drawing/2014/main" id="{83EAF276-8E81-8E45-A41D-9C8B09CF64FD}"/>
              </a:ext>
            </a:extLst>
          </p:cNvPr>
          <p:cNvSpPr txBox="1">
            <a:spLocks/>
          </p:cNvSpPr>
          <p:nvPr/>
        </p:nvSpPr>
        <p:spPr>
          <a:xfrm>
            <a:off x="7304079" y="5896159"/>
            <a:ext cx="4397770" cy="695740"/>
          </a:xfrm>
          <a:prstGeom prst="rect">
            <a:avLst/>
          </a:prstGeom>
          <a:ln>
            <a:solidFill>
              <a:schemeClr val="accent1"/>
            </a:solidFill>
          </a:ln>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latin typeface="Times New Roman" panose="02020603050405020304" pitchFamily="18" charset="0"/>
                <a:cs typeface="Times New Roman" panose="02020603050405020304" pitchFamily="18" charset="0"/>
              </a:rPr>
              <a:t>Trình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bày</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Vụ</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Kế</a:t>
            </a:r>
            <a:r>
              <a:rPr lang="en-GB" dirty="0">
                <a:latin typeface="Times New Roman" panose="02020603050405020304" pitchFamily="18" charset="0"/>
                <a:cs typeface="Times New Roman" panose="02020603050405020304" pitchFamily="18" charset="0"/>
              </a:rPr>
              <a:t> </a:t>
            </a:r>
            <a:r>
              <a:rPr lang="en-GB" dirty="0" err="1" smtClean="0">
                <a:latin typeface="Times New Roman" panose="02020603050405020304" pitchFamily="18" charset="0"/>
                <a:cs typeface="Times New Roman" panose="02020603050405020304" pitchFamily="18" charset="0"/>
              </a:rPr>
              <a:t>hoạch</a:t>
            </a:r>
            <a:r>
              <a:rPr lang="en-GB" dirty="0" smtClean="0">
                <a:latin typeface="Times New Roman" panose="02020603050405020304" pitchFamily="18" charset="0"/>
                <a:cs typeface="Times New Roman" panose="02020603050405020304" pitchFamily="18" charset="0"/>
              </a:rPr>
              <a:t> - </a:t>
            </a:r>
            <a:r>
              <a:rPr lang="en-GB" dirty="0" err="1">
                <a:latin typeface="Times New Roman" panose="02020603050405020304" pitchFamily="18" charset="0"/>
                <a:cs typeface="Times New Roman" panose="02020603050405020304" pitchFamily="18" charset="0"/>
              </a:rPr>
              <a:t>Tài</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chính</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Bộ</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r>
              <a:rPr lang="en-GB" dirty="0">
                <a:latin typeface="Times New Roman" panose="02020603050405020304" pitchFamily="18" charset="0"/>
                <a:cs typeface="Times New Roman" panose="02020603050405020304" pitchFamily="18" charset="0"/>
              </a:rPr>
              <a:t> tin </a:t>
            </a:r>
            <a:r>
              <a:rPr lang="en-GB" dirty="0" err="1">
                <a:latin typeface="Times New Roman" panose="02020603050405020304" pitchFamily="18" charset="0"/>
                <a:cs typeface="Times New Roman" panose="02020603050405020304" pitchFamily="18" charset="0"/>
              </a:rPr>
              <a:t>và</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Truyền</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thông</a:t>
            </a: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6362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237" y="1273625"/>
            <a:ext cx="3517615" cy="6749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142237" y="2971799"/>
            <a:ext cx="10407506" cy="1505027"/>
          </a:xfrm>
          <a:prstGeom prst="rect">
            <a:avLst/>
          </a:prstGeom>
          <a:noFill/>
          <a:ln>
            <a:solidFill>
              <a:schemeClr val="accent1"/>
            </a:solidFill>
          </a:ln>
        </p:spPr>
        <p:txBody>
          <a:bodyPr wrap="square" rtlCol="0">
            <a:spAutoFit/>
          </a:bodyPr>
          <a:lstStyle/>
          <a:p>
            <a:pPr algn="just">
              <a:lnSpc>
                <a:spcPts val="2800"/>
              </a:lnSpc>
              <a:spcBef>
                <a:spcPts val="600"/>
              </a:spcBef>
            </a:pPr>
            <a:r>
              <a:rPr lang="vi-VN" sz="2200" noProof="1" smtClean="0">
                <a:latin typeface="Times New Roman" panose="02020603050405020304" pitchFamily="18" charset="0"/>
                <a:cs typeface="Times New Roman" panose="02020603050405020304" pitchFamily="18" charset="0"/>
              </a:rPr>
              <a:t>“3. Chi hỗ trợ duy trì, vận hành cung cấp dịch vụ thông tin công cộng phục vụ tiếp cận thông tin của nhân dân ở các xã có điều kiện kinh tế - xã hội đặc biệt khó khăn, xã đảo, huyện đảo: </a:t>
            </a:r>
            <a:r>
              <a:rPr lang="vi-VN" sz="2200" u="sng" noProof="1" smtClean="0">
                <a:latin typeface="Times New Roman" panose="02020603050405020304" pitchFamily="18" charset="0"/>
                <a:cs typeface="Times New Roman" panose="02020603050405020304" pitchFamily="18" charset="0"/>
              </a:rPr>
              <a:t>Căn cứ yêu cầu thực tế, thời gian phục vụ và khả năng ngân sách, Ủy ban nhân dân cấp tỉnh trình Hội đồng nhân dân cùng cấp quyết định nội dung và mức chi cụ thể.</a:t>
            </a:r>
            <a:r>
              <a:rPr lang="vi-VN" sz="2200" noProof="1" smtClean="0">
                <a:latin typeface="Times New Roman" panose="02020603050405020304" pitchFamily="18" charset="0"/>
                <a:cs typeface="Times New Roman" panose="02020603050405020304" pitchFamily="18" charset="0"/>
              </a:rPr>
              <a:t>”</a:t>
            </a:r>
            <a:endParaRPr lang="vi-VN" sz="2200" noProof="1">
              <a:latin typeface="Times New Roman" panose="02020603050405020304" pitchFamily="18" charset="0"/>
              <a:cs typeface="Times New Roman" panose="02020603050405020304" pitchFamily="18" charset="0"/>
            </a:endParaRPr>
          </a:p>
        </p:txBody>
      </p:sp>
      <p:sp>
        <p:nvSpPr>
          <p:cNvPr id="6" name="Rectangle 5"/>
          <p:cNvSpPr/>
          <p:nvPr/>
        </p:nvSpPr>
        <p:spPr>
          <a:xfrm>
            <a:off x="1142236" y="2171698"/>
            <a:ext cx="6162077" cy="57694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3 </a:t>
            </a: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21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1585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1364559" cy="44051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Phạm</a:t>
            </a:r>
            <a:r>
              <a:rPr lang="en-US" sz="1600" b="1" dirty="0">
                <a:solidFill>
                  <a:schemeClr val="tx1"/>
                </a:solidFill>
                <a:latin typeface="Times New Roman" panose="02020603050405020304" pitchFamily="18" charset="0"/>
                <a:cs typeface="Times New Roman" panose="02020603050405020304" pitchFamily="18" charset="0"/>
              </a:rPr>
              <a:t> vi</a:t>
            </a:r>
          </a:p>
        </p:txBody>
      </p:sp>
      <p:sp>
        <p:nvSpPr>
          <p:cNvPr id="17" name="Rectangle 16">
            <a:extLst>
              <a:ext uri="{FF2B5EF4-FFF2-40B4-BE49-F238E27FC236}">
                <a16:creationId xmlns:a16="http://schemas.microsoft.com/office/drawing/2014/main" id="{55661087-1740-23B5-8ACE-C794AA32DFCE}"/>
              </a:ext>
            </a:extLst>
          </p:cNvPr>
          <p:cNvSpPr/>
          <p:nvPr/>
        </p:nvSpPr>
        <p:spPr>
          <a:xfrm>
            <a:off x="152918" y="2032442"/>
            <a:ext cx="1515093" cy="41179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rPr>
              <a:t>Các xã có </a:t>
            </a:r>
            <a:r>
              <a:rPr lang="vi-VN" sz="1600" dirty="0">
                <a:solidFill>
                  <a:srgbClr val="000000"/>
                </a:solidFill>
                <a:effectLst/>
                <a:latin typeface="Times New Roman" panose="02020603050405020304" pitchFamily="18" charset="0"/>
                <a:ea typeface="Calibri" panose="020F0502020204030204" pitchFamily="34" charset="0"/>
              </a:rPr>
              <a:t>điều kiện </a:t>
            </a:r>
            <a:r>
              <a:rPr lang="en-US" sz="1600" dirty="0">
                <a:solidFill>
                  <a:srgbClr val="000000"/>
                </a:solidFill>
                <a:effectLst/>
                <a:latin typeface="Times New Roman" panose="02020603050405020304" pitchFamily="18" charset="0"/>
                <a:ea typeface="Calibri" panose="020F0502020204030204" pitchFamily="34" charset="0"/>
              </a:rPr>
              <a:t>KTXH</a:t>
            </a:r>
            <a:r>
              <a:rPr lang="vi-VN" sz="1600" dirty="0">
                <a:solidFill>
                  <a:srgbClr val="000000"/>
                </a:solidFill>
                <a:effectLst/>
                <a:latin typeface="Times New Roman" panose="02020603050405020304" pitchFamily="18" charset="0"/>
                <a:ea typeface="Calibri" panose="020F0502020204030204" pitchFamily="34" charset="0"/>
              </a:rPr>
              <a:t> đặc biệt khó </a:t>
            </a:r>
            <a:r>
              <a:rPr lang="vi-VN" sz="1600" dirty="0">
                <a:solidFill>
                  <a:schemeClr val="tx1"/>
                </a:solidFill>
                <a:effectLst/>
                <a:latin typeface="Times New Roman" panose="02020603050405020304" pitchFamily="18" charset="0"/>
                <a:ea typeface="Calibri" panose="020F0502020204030204" pitchFamily="34" charset="0"/>
              </a:rPr>
              <a:t>khăn</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spc="-10" dirty="0">
                <a:solidFill>
                  <a:schemeClr val="tx1"/>
                </a:solidFill>
                <a:effectLst/>
                <a:latin typeface="Times New Roman" panose="02020603050405020304" pitchFamily="18" charset="0"/>
                <a:ea typeface="Calibri" panose="020F0502020204030204" pitchFamily="34" charset="0"/>
              </a:rPr>
              <a:t>X</a:t>
            </a:r>
            <a:r>
              <a:rPr lang="vi-VN" sz="1600" spc="-10" dirty="0">
                <a:solidFill>
                  <a:schemeClr val="tx1"/>
                </a:solidFill>
                <a:effectLst/>
                <a:latin typeface="Times New Roman" panose="02020603050405020304" pitchFamily="18" charset="0"/>
                <a:ea typeface="Calibri" panose="020F0502020204030204" pitchFamily="34" charset="0"/>
              </a:rPr>
              <a:t>ã đảo, huyện đảo</a:t>
            </a:r>
            <a:r>
              <a:rPr lang="en-US" sz="1600" spc="-10" dirty="0">
                <a:solidFill>
                  <a:schemeClr val="tx1"/>
                </a:solidFill>
                <a:effectLst/>
                <a:latin typeface="Times New Roman" panose="02020603050405020304" pitchFamily="18" charset="0"/>
                <a:ea typeface="Calibri" panose="020F0502020204030204" pitchFamily="34" charset="0"/>
              </a:rPr>
              <a:t>. </a:t>
            </a:r>
            <a:r>
              <a:rPr lang="vi-VN" sz="1600" spc="-10" dirty="0">
                <a:solidFill>
                  <a:schemeClr val="tx1"/>
                </a:solidFill>
                <a:effectLst/>
                <a:latin typeface="Times New Roman" panose="02020603050405020304" pitchFamily="18" charset="0"/>
                <a:ea typeface="Calibri" panose="020F0502020204030204" pitchFamily="34" charset="0"/>
              </a:rPr>
              <a:t>Trường hợp huyện đảo không có đơn vị hành chính cấp xã thì </a:t>
            </a:r>
            <a:r>
              <a:rPr lang="en-US" sz="1600" spc="-10" dirty="0" err="1">
                <a:solidFill>
                  <a:schemeClr val="tx1"/>
                </a:solidFill>
                <a:effectLst/>
                <a:latin typeface="Times New Roman" panose="02020603050405020304" pitchFamily="18" charset="0"/>
                <a:ea typeface="Calibri" panose="020F0502020204030204" pitchFamily="34" charset="0"/>
              </a:rPr>
              <a:t>tăng</a:t>
            </a:r>
            <a:r>
              <a:rPr lang="en-US" sz="1600" spc="-10" dirty="0">
                <a:solidFill>
                  <a:schemeClr val="tx1"/>
                </a:solidFill>
                <a:effectLst/>
                <a:latin typeface="Times New Roman" panose="02020603050405020304" pitchFamily="18" charset="0"/>
                <a:ea typeface="Calibri" panose="020F0502020204030204" pitchFamily="34" charset="0"/>
              </a:rPr>
              <a:t> </a:t>
            </a:r>
            <a:r>
              <a:rPr lang="en-US" sz="1600" spc="-10" dirty="0" err="1">
                <a:solidFill>
                  <a:schemeClr val="tx1"/>
                </a:solidFill>
                <a:effectLst/>
                <a:latin typeface="Times New Roman" panose="02020603050405020304" pitchFamily="18" charset="0"/>
                <a:ea typeface="Calibri" panose="020F0502020204030204" pitchFamily="34" charset="0"/>
              </a:rPr>
              <a:t>cường</a:t>
            </a:r>
            <a:r>
              <a:rPr lang="en-US" sz="1600" spc="-10" dirty="0">
                <a:solidFill>
                  <a:schemeClr val="tx1"/>
                </a:solidFill>
                <a:effectLst/>
                <a:latin typeface="Times New Roman" panose="02020603050405020304" pitchFamily="18" charset="0"/>
                <a:ea typeface="Calibri" panose="020F0502020204030204" pitchFamily="34" charset="0"/>
              </a:rPr>
              <a:t> </a:t>
            </a:r>
            <a:r>
              <a:rPr lang="en-US" sz="1600" spc="-10" dirty="0" err="1">
                <a:solidFill>
                  <a:schemeClr val="tx1"/>
                </a:solidFill>
                <a:effectLst/>
                <a:latin typeface="Times New Roman" panose="02020603050405020304" pitchFamily="18" charset="0"/>
                <a:ea typeface="Calibri" panose="020F0502020204030204" pitchFamily="34" charset="0"/>
              </a:rPr>
              <a:t>cơ</a:t>
            </a:r>
            <a:r>
              <a:rPr lang="en-US" sz="1600" spc="-10" dirty="0">
                <a:solidFill>
                  <a:schemeClr val="tx1"/>
                </a:solidFill>
                <a:effectLst/>
                <a:latin typeface="Times New Roman" panose="02020603050405020304" pitchFamily="18" charset="0"/>
                <a:ea typeface="Calibri" panose="020F0502020204030204" pitchFamily="34" charset="0"/>
              </a:rPr>
              <a:t> </a:t>
            </a:r>
            <a:r>
              <a:rPr lang="en-US" sz="1600" spc="-10" dirty="0" err="1">
                <a:solidFill>
                  <a:schemeClr val="tx1"/>
                </a:solidFill>
                <a:effectLst/>
                <a:latin typeface="Times New Roman" panose="02020603050405020304" pitchFamily="18" charset="0"/>
                <a:ea typeface="Calibri" panose="020F0502020204030204" pitchFamily="34" charset="0"/>
              </a:rPr>
              <a:t>sở</a:t>
            </a:r>
            <a:r>
              <a:rPr lang="en-US" sz="1600" spc="-10" dirty="0">
                <a:solidFill>
                  <a:schemeClr val="tx1"/>
                </a:solidFill>
                <a:effectLst/>
                <a:latin typeface="Times New Roman" panose="02020603050405020304" pitchFamily="18" charset="0"/>
                <a:ea typeface="Calibri" panose="020F0502020204030204" pitchFamily="34" charset="0"/>
              </a:rPr>
              <a:t> </a:t>
            </a:r>
            <a:r>
              <a:rPr lang="en-US" sz="1600" spc="-10" dirty="0" err="1">
                <a:solidFill>
                  <a:schemeClr val="tx1"/>
                </a:solidFill>
                <a:effectLst/>
                <a:latin typeface="Times New Roman" panose="02020603050405020304" pitchFamily="18" charset="0"/>
                <a:ea typeface="Calibri" panose="020F0502020204030204" pitchFamily="34" charset="0"/>
              </a:rPr>
              <a:t>vật</a:t>
            </a:r>
            <a:r>
              <a:rPr lang="en-US" sz="1600" spc="-10" dirty="0">
                <a:solidFill>
                  <a:schemeClr val="tx1"/>
                </a:solidFill>
                <a:effectLst/>
                <a:latin typeface="Times New Roman" panose="02020603050405020304" pitchFamily="18" charset="0"/>
                <a:ea typeface="Calibri" panose="020F0502020204030204" pitchFamily="34" charset="0"/>
              </a:rPr>
              <a:t> </a:t>
            </a:r>
            <a:r>
              <a:rPr lang="en-US" sz="1600" spc="-10" dirty="0" err="1">
                <a:solidFill>
                  <a:schemeClr val="tx1"/>
                </a:solidFill>
                <a:effectLst/>
                <a:latin typeface="Times New Roman" panose="02020603050405020304" pitchFamily="18" charset="0"/>
                <a:ea typeface="Calibri" panose="020F0502020204030204" pitchFamily="34" charset="0"/>
              </a:rPr>
              <a:t>chất</a:t>
            </a:r>
            <a:r>
              <a:rPr lang="vi-VN" sz="1600" spc="-10" dirty="0">
                <a:solidFill>
                  <a:schemeClr val="tx1"/>
                </a:solidFill>
                <a:effectLst/>
                <a:latin typeface="Times New Roman" panose="02020603050405020304" pitchFamily="18" charset="0"/>
                <a:ea typeface="Calibri" panose="020F0502020204030204" pitchFamily="34" charset="0"/>
              </a:rPr>
              <a:t> cho cơ sở truyền thanh, truyền hình huyện đảo</a:t>
            </a:r>
            <a:r>
              <a:rPr lang="en-US" sz="1600" spc="-1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1699983" y="1314861"/>
            <a:ext cx="3180053"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2.Nội dung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805982" y="2027559"/>
            <a:ext cx="1134798" cy="413309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lập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đài truyền thanh xã đối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xã</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chưa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đài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thanh</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078751" y="2033572"/>
            <a:ext cx="1700078" cy="411685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rộng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hoạt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đài truyền thanh xã</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1600" dirty="0">
                <a:solidFill>
                  <a:srgbClr val="000000"/>
                </a:solidFill>
                <a:latin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 rộng hệ thống cụm loa ứng dụng </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CNTT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viễn thông</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p>
          <a:p>
            <a:pPr algn="just"/>
            <a:r>
              <a:rPr lang="en-US" sz="1600" dirty="0">
                <a:solidFill>
                  <a:schemeClr val="tx1"/>
                </a:solidFill>
                <a:latin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Thay thế cụm loa có dây, không dây FM bị hỏng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không còn sử dụng được sang cụm loa ứng dụng </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CNTT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viễn thông</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6866585" y="1311484"/>
            <a:ext cx="1376399" cy="40231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Ưu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tiên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237539" y="2044223"/>
            <a:ext cx="1406109" cy="41164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spc="-10" dirty="0">
                <a:solidFill>
                  <a:srgbClr val="000000"/>
                </a:solidFill>
                <a:effectLst/>
                <a:latin typeface="Times New Roman" panose="02020603050405020304" pitchFamily="18" charset="0"/>
                <a:ea typeface="Calibri" panose="020F0502020204030204" pitchFamily="34" charset="0"/>
              </a:rPr>
              <a:t>Thành phần cơ bản, yêu cầu kỹ thuật, yêu cầu đảm bảo an toàn thông tin quy định tại Thông tư số 39/2020/TT-BTTTT của Bộ T</a:t>
            </a:r>
            <a:r>
              <a:rPr lang="en-US" sz="1600" spc="-10" dirty="0">
                <a:solidFill>
                  <a:srgbClr val="000000"/>
                </a:solidFill>
                <a:effectLst/>
                <a:latin typeface="Times New Roman" panose="02020603050405020304" pitchFamily="18" charset="0"/>
                <a:ea typeface="Calibri" panose="020F0502020204030204" pitchFamily="34" charset="0"/>
              </a:rPr>
              <a:t>TTTT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905008" y="2027560"/>
            <a:ext cx="1337976" cy="41228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rPr>
              <a:t>Xã chưa có đài truyền thanh ở khu vực biên giới, hải đảo</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rPr>
              <a:t>Các xã thuộc khu vực III khác chưa có đài truyền thanh</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rPr>
              <a:t>Mở</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rộng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hoạt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động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của</a:t>
            </a:r>
            <a:r>
              <a:rPr lang="vi-VN" sz="1600" dirty="0">
                <a:solidFill>
                  <a:srgbClr val="000000"/>
                </a:solidFill>
                <a:effectLst/>
                <a:latin typeface="Times New Roman" panose="02020603050405020304" pitchFamily="18" charset="0"/>
                <a:ea typeface="Calibri" panose="020F0502020204030204" pitchFamily="34" charset="0"/>
              </a:rPr>
              <a:t> đài truyền thanh đối với xã biên giới, </a:t>
            </a:r>
            <a:r>
              <a:rPr lang="en-US" sz="1600" dirty="0" err="1">
                <a:solidFill>
                  <a:srgbClr val="000000"/>
                </a:solidFill>
                <a:effectLst/>
                <a:latin typeface="Times New Roman" panose="02020603050405020304" pitchFamily="18" charset="0"/>
                <a:ea typeface="Calibri" panose="020F0502020204030204" pitchFamily="34" charset="0"/>
              </a:rPr>
              <a:t>xã</a:t>
            </a:r>
            <a:r>
              <a:rPr lang="vi-VN" sz="1600" dirty="0">
                <a:solidFill>
                  <a:srgbClr val="000000"/>
                </a:solidFill>
                <a:effectLst/>
                <a:latin typeface="Times New Roman" panose="02020603050405020304" pitchFamily="18" charset="0"/>
                <a:ea typeface="Calibri" panose="020F0502020204030204" pitchFamily="34" charset="0"/>
              </a:rPr>
              <a:t> đảo</a:t>
            </a:r>
            <a:r>
              <a:rPr lang="en-US" sz="1600" dirty="0">
                <a:solidFill>
                  <a:srgbClr val="000000"/>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129929" y="1584184"/>
            <a:ext cx="253459" cy="601395"/>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684403" y="1646007"/>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808343" y="1637805"/>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460698"/>
            <a:ext cx="11743150" cy="522513"/>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2200" b="1" spc="-20" dirty="0" smtClean="0">
                <a:solidFill>
                  <a:srgbClr val="000000"/>
                </a:solidFill>
                <a:effectLst/>
                <a:latin typeface="Times New Roman" panose="02020603050405020304" pitchFamily="18" charset="0"/>
                <a:ea typeface="Calibri" panose="020F0502020204030204" pitchFamily="34" charset="0"/>
              </a:rPr>
              <a:t>4. </a:t>
            </a:r>
            <a:r>
              <a:rPr lang="vi-VN" sz="2200" b="1" spc="-20" dirty="0" smtClean="0">
                <a:solidFill>
                  <a:srgbClr val="000000"/>
                </a:solidFill>
                <a:effectLst/>
                <a:latin typeface="Times New Roman" panose="02020603050405020304" pitchFamily="18" charset="0"/>
                <a:ea typeface="Calibri" panose="020F0502020204030204" pitchFamily="34" charset="0"/>
              </a:rPr>
              <a:t>T</a:t>
            </a:r>
            <a:r>
              <a:rPr lang="en-US" sz="2200" b="1" spc="-20" dirty="0" smtClean="0">
                <a:solidFill>
                  <a:srgbClr val="000000"/>
                </a:solidFill>
                <a:effectLst/>
                <a:latin typeface="Times New Roman" panose="02020603050405020304" pitchFamily="18" charset="0"/>
                <a:ea typeface="Calibri" panose="020F0502020204030204" pitchFamily="34" charset="0"/>
              </a:rPr>
              <a:t>ĂNG CƯỜNG CƠ SỞ VẬT CHẤT CHO HOẠT ĐỘNG CỦA </a:t>
            </a:r>
            <a:r>
              <a:rPr lang="vi-VN" sz="2200" b="1" spc="-20" dirty="0" smtClean="0">
                <a:solidFill>
                  <a:srgbClr val="000000"/>
                </a:solidFill>
                <a:effectLst/>
                <a:latin typeface="Times New Roman" panose="02020603050405020304" pitchFamily="18" charset="0"/>
                <a:ea typeface="Calibri" panose="020F0502020204030204" pitchFamily="34" charset="0"/>
              </a:rPr>
              <a:t>ĐÀI TRUYỀN THANH</a:t>
            </a:r>
            <a:r>
              <a:rPr lang="en-US" sz="2200" b="1" spc="-20" dirty="0" smtClean="0">
                <a:solidFill>
                  <a:srgbClr val="000000"/>
                </a:solidFill>
                <a:effectLst/>
                <a:latin typeface="Times New Roman" panose="02020603050405020304" pitchFamily="18" charset="0"/>
                <a:ea typeface="Calibri" panose="020F0502020204030204" pitchFamily="34" charset="0"/>
              </a:rPr>
              <a:t> XÃ</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8425184" y="1300462"/>
            <a:ext cx="3512815" cy="44669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5.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8899195" y="1672759"/>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800568" y="1578482"/>
            <a:ext cx="330549" cy="586531"/>
            <a:chOff x="1833066" y="1568100"/>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9935095" y="2089591"/>
            <a:ext cx="1889438" cy="4071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UBND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cấp</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tỉnh: </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ts val="1800"/>
              </a:lnSpc>
              <a:spcBef>
                <a:spcPts val="0"/>
              </a:spcBef>
              <a:buNone/>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hỉ đạo</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địa</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0"/>
              </a:spcBef>
              <a:buNone/>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G</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iao Sở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 trì, phối hợp với các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CQ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liên quan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ập kế hoạch thiết lập mới,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rộng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hoạt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đài truyền thanh xã tại địa phương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báo cáo </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UBND </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xem xét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gửi Bộ </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TTTT</a:t>
            </a:r>
            <a:r>
              <a:rPr lang="vi-VN"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tổng </a:t>
            </a:r>
            <a:r>
              <a:rPr lang="vi-VN" sz="1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0"/>
              </a:spcBef>
              <a:buNone/>
            </a:pPr>
            <a:r>
              <a:rPr lang="en-US" sz="1400" dirty="0">
                <a:solidFill>
                  <a:srgbClr val="000000"/>
                </a:solidFill>
                <a:effectLst/>
                <a:latin typeface="Times New Roman" panose="02020603050405020304" pitchFamily="18" charset="0"/>
                <a:ea typeface="Calibri" panose="020F0502020204030204" pitchFamily="34" charset="0"/>
              </a:rPr>
              <a:t>- </a:t>
            </a:r>
            <a:r>
              <a:rPr lang="vi-VN" sz="1400" dirty="0">
                <a:solidFill>
                  <a:srgbClr val="000000"/>
                </a:solidFill>
                <a:effectLst/>
                <a:latin typeface="Times New Roman" panose="02020603050405020304" pitchFamily="18" charset="0"/>
                <a:ea typeface="Calibri" panose="020F0502020204030204" pitchFamily="34" charset="0"/>
              </a:rPr>
              <a:t>Đảm bảo các điều kiện cần thiết để duy trì hoạt động thường xuyên của đài truyền thanh </a:t>
            </a:r>
            <a:r>
              <a:rPr lang="en-US" sz="1400" dirty="0" err="1">
                <a:solidFill>
                  <a:srgbClr val="000000"/>
                </a:solidFill>
                <a:effectLst/>
                <a:latin typeface="Times New Roman" panose="02020603050405020304" pitchFamily="18" charset="0"/>
                <a:ea typeface="Calibri" panose="020F0502020204030204" pitchFamily="34" charset="0"/>
              </a:rPr>
              <a:t>xã</a:t>
            </a:r>
            <a:r>
              <a:rPr lang="en-US" sz="1400" dirty="0">
                <a:solidFill>
                  <a:srgbClr val="000000"/>
                </a:solidFill>
                <a:effectLst/>
                <a:latin typeface="Times New Roman" panose="02020603050405020304" pitchFamily="18" charset="0"/>
                <a:ea typeface="Calibri" panose="020F0502020204030204" pitchFamily="34" charset="0"/>
              </a:rPr>
              <a:t>.</a:t>
            </a:r>
            <a:endPar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0706514" y="1672524"/>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425185" y="2089592"/>
            <a:ext cx="1337976" cy="40608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TTTT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600" dirty="0">
                <a:effectLst/>
                <a:latin typeface="Times New Roman" panose="02020603050405020304" pitchFamily="18" charset="0"/>
                <a:ea typeface="Calibri" panose="020F0502020204030204" pitchFamily="34" charset="0"/>
                <a:cs typeface="Times New Roman" panose="02020603050405020304" pitchFamily="18" charset="0"/>
              </a:rPr>
              <a:t> </a:t>
            </a:r>
          </a:p>
          <a:p>
            <a:pPr algn="just"/>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hối hợp với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địa phương rà soát, tổng hợp kế hoạch thực hiện nhiệm vụ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đặc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thù</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 Tiểu dự án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ea typeface="Calibri" panose="020F0502020204030204" pitchFamily="34" charset="0"/>
            </a:endParaRPr>
          </a:p>
        </p:txBody>
      </p:sp>
      <p:sp>
        <p:nvSpPr>
          <p:cNvPr id="48" name="Rectangle 47">
            <a:extLst>
              <a:ext uri="{FF2B5EF4-FFF2-40B4-BE49-F238E27FC236}">
                <a16:creationId xmlns:a16="http://schemas.microsoft.com/office/drawing/2014/main" id="{01F77150-3970-9FFB-97D1-745D94899DF3}"/>
              </a:ext>
            </a:extLst>
          </p:cNvPr>
          <p:cNvSpPr/>
          <p:nvPr/>
        </p:nvSpPr>
        <p:spPr>
          <a:xfrm>
            <a:off x="5204635" y="1314861"/>
            <a:ext cx="1459329" cy="37849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KT</a:t>
            </a:r>
          </a:p>
        </p:txBody>
      </p:sp>
      <p:grpSp>
        <p:nvGrpSpPr>
          <p:cNvPr id="52" name="Group 51">
            <a:extLst>
              <a:ext uri="{FF2B5EF4-FFF2-40B4-BE49-F238E27FC236}">
                <a16:creationId xmlns:a16="http://schemas.microsoft.com/office/drawing/2014/main" id="{F5C0670A-FB03-3DB1-9B71-15CB7C570DAD}"/>
              </a:ext>
            </a:extLst>
          </p:cNvPr>
          <p:cNvGrpSpPr/>
          <p:nvPr/>
        </p:nvGrpSpPr>
        <p:grpSpPr>
          <a:xfrm rot="5400000">
            <a:off x="7345602" y="1619744"/>
            <a:ext cx="295672" cy="517387"/>
            <a:chOff x="1833066" y="1568100"/>
            <a:chExt cx="350031" cy="409470"/>
          </a:xfrm>
        </p:grpSpPr>
        <p:sp>
          <p:nvSpPr>
            <p:cNvPr id="65" name="Arrow: Right 64">
              <a:extLst>
                <a:ext uri="{FF2B5EF4-FFF2-40B4-BE49-F238E27FC236}">
                  <a16:creationId xmlns:a16="http://schemas.microsoft.com/office/drawing/2014/main" id="{FE3555C8-8D00-5979-FBAA-20099EB69420}"/>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7" name="Arrow: Right 4">
              <a:extLst>
                <a:ext uri="{FF2B5EF4-FFF2-40B4-BE49-F238E27FC236}">
                  <a16:creationId xmlns:a16="http://schemas.microsoft.com/office/drawing/2014/main" id="{C502FCE9-F65D-98FF-F975-C36AF08A6E30}"/>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3695266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237" y="1273625"/>
            <a:ext cx="3517615" cy="6749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1142236" y="2171698"/>
            <a:ext cx="5964734" cy="57694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4 </a:t>
            </a: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21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142236" y="2971799"/>
            <a:ext cx="10135363" cy="2123658"/>
          </a:xfrm>
          <a:prstGeom prst="rect">
            <a:avLst/>
          </a:prstGeom>
          <a:ln>
            <a:solidFill>
              <a:schemeClr val="accent1"/>
            </a:solidFill>
          </a:ln>
        </p:spPr>
        <p:txBody>
          <a:bodyPr wrap="square">
            <a:spAutoFit/>
          </a:bodyPr>
          <a:lstStyle/>
          <a:p>
            <a:pPr algn="just"/>
            <a:r>
              <a:rPr lang="en-US" sz="2200" dirty="0" smtClean="0">
                <a:solidFill>
                  <a:srgbClr val="000000"/>
                </a:solidFill>
                <a:latin typeface="Times New Roman" panose="02020603050405020304" pitchFamily="18" charset="0"/>
                <a:cs typeface="Times New Roman" panose="02020603050405020304" pitchFamily="18" charset="0"/>
              </a:rPr>
              <a:t>“</a:t>
            </a:r>
            <a:r>
              <a:rPr lang="vi-VN" sz="2200" dirty="0">
                <a:latin typeface="Times New Roman" panose="02020603050405020304" pitchFamily="18" charset="0"/>
                <a:cs typeface="Times New Roman" panose="02020603050405020304" pitchFamily="18" charset="0"/>
              </a:rPr>
              <a:t>4. Chi tăng cường cơ sở vật chất cho hoạt động của đài truyền thanh xã có điều kiện kinh tế - xã hội đặc biệt khó khăn, xã đảo, huyện đảo (trong trường hợp huyện đảo không có đơn vị hành chính cấp xã) theo hướng dẫn của Bộ Thông tin và Truyền thông: Căn cứ yêu cầu thực tế, thời gian phục vụ và khả năng ngân sách, Ủy ban nhân dân cấp tỉnh trình Hội đồng nhân dân cùng cấp quyết định nội dung và mức chi cụ thể. Việc mua sắm thực hiện theo quy định của pháp luật về đấu thầu</a:t>
            </a:r>
            <a:r>
              <a:rPr lang="vi-VN" sz="2200" dirty="0" smtClean="0">
                <a:latin typeface="Times New Roman" panose="02020603050405020304" pitchFamily="18" charset="0"/>
                <a:cs typeface="Times New Roman" panose="02020603050405020304" pitchFamily="18" charset="0"/>
              </a:rPr>
              <a:t>.</a:t>
            </a:r>
            <a:r>
              <a:rPr lang="en-US" sz="2200" dirty="0" smtClean="0">
                <a:solidFill>
                  <a:srgbClr val="000000"/>
                </a:solidFill>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2142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1364559" cy="43634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Mục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tiêu</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52918" y="2032442"/>
            <a:ext cx="1458168" cy="40417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solidFill>
                  <a:schemeClr val="tx1"/>
                </a:solidFill>
                <a:effectLst/>
                <a:latin typeface="Times New Roman" panose="02020603050405020304" pitchFamily="18" charset="0"/>
                <a:ea typeface="Calibri" panose="020F0502020204030204" pitchFamily="34" charset="0"/>
              </a:rPr>
              <a:t>Đảm bảo phục vụ hoạt động thông tin, tuyên truyền các xã biên giới</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solidFill>
                  <a:schemeClr val="tx1"/>
                </a:solidFill>
                <a:effectLst/>
                <a:latin typeface="Times New Roman" panose="02020603050405020304" pitchFamily="18" charset="0"/>
                <a:ea typeface="Times New Roman" panose="02020603050405020304" pitchFamily="18" charset="0"/>
              </a:rPr>
              <a:t>Tăng cường ứng dụng </a:t>
            </a:r>
            <a:r>
              <a:rPr lang="en-US" sz="1800" dirty="0">
                <a:solidFill>
                  <a:schemeClr val="tx1"/>
                </a:solidFill>
                <a:effectLst/>
                <a:latin typeface="Times New Roman" panose="02020603050405020304" pitchFamily="18" charset="0"/>
                <a:ea typeface="Times New Roman" panose="02020603050405020304" pitchFamily="18" charset="0"/>
              </a:rPr>
              <a:t>CNTT</a:t>
            </a:r>
            <a:r>
              <a:rPr lang="vi-VN" sz="1800" dirty="0">
                <a:solidFill>
                  <a:schemeClr val="tx1"/>
                </a:solidFill>
                <a:effectLst/>
                <a:latin typeface="Times New Roman" panose="02020603050405020304" pitchFamily="18" charset="0"/>
                <a:ea typeface="Times New Roman" panose="02020603050405020304" pitchFamily="18" charset="0"/>
              </a:rPr>
              <a:t>, đổi mới hình thức, phương thức</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thông</a:t>
            </a:r>
            <a:r>
              <a:rPr lang="en-US" sz="1800" dirty="0">
                <a:solidFill>
                  <a:schemeClr val="tx1"/>
                </a:solidFill>
                <a:effectLst/>
                <a:latin typeface="Times New Roman" panose="02020603050405020304" pitchFamily="18" charset="0"/>
                <a:ea typeface="Times New Roman" panose="02020603050405020304" pitchFamily="18" charset="0"/>
              </a:rPr>
              <a:t> tin, </a:t>
            </a:r>
            <a:r>
              <a:rPr lang="en-US" sz="1800" dirty="0" err="1">
                <a:solidFill>
                  <a:schemeClr val="tx1"/>
                </a:solidFill>
                <a:effectLst/>
                <a:latin typeface="Times New Roman" panose="02020603050405020304" pitchFamily="18" charset="0"/>
                <a:ea typeface="Times New Roman" panose="02020603050405020304" pitchFamily="18" charset="0"/>
              </a:rPr>
              <a:t>tuyên</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truyền</a:t>
            </a:r>
            <a:r>
              <a:rPr lang="en-US" sz="1800" dirty="0">
                <a:solidFill>
                  <a:schemeClr val="tx1"/>
                </a:solidFill>
                <a:effectLst/>
                <a:latin typeface="Times New Roman" panose="02020603050405020304" pitchFamily="18" charset="0"/>
                <a:ea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1852637" y="1300462"/>
            <a:ext cx="1281999" cy="44252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Địa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711916" y="1318210"/>
            <a:ext cx="3663494"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Kết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cấu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quy</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mô</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và</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kỹ</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thuật</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911046" y="2017334"/>
            <a:ext cx="1268074" cy="405689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dirty="0">
                <a:solidFill>
                  <a:schemeClr val="tx1"/>
                </a:solidFill>
                <a:effectLst/>
                <a:latin typeface="Times New Roman" panose="02020603050405020304" pitchFamily="18" charset="0"/>
                <a:ea typeface="Times New Roman" panose="02020603050405020304" pitchFamily="18" charset="0"/>
              </a:rPr>
              <a:t>Ưu tiên </a:t>
            </a:r>
            <a:r>
              <a:rPr lang="vi-VN" sz="1800" dirty="0">
                <a:solidFill>
                  <a:schemeClr val="tx1"/>
                </a:solidFill>
                <a:effectLst/>
                <a:latin typeface="Times New Roman" panose="02020603050405020304" pitchFamily="18" charset="0"/>
                <a:ea typeface="Calibri" panose="020F0502020204030204" pitchFamily="34" charset="0"/>
              </a:rPr>
              <a:t>cho các đồn biên phòng đóng tại các xã biên giới có điều kiện kinh tế - xã hội đặc biệt khó khăn, xã đảo</a:t>
            </a:r>
            <a:r>
              <a:rPr lang="en-US" sz="18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662023" y="2055444"/>
            <a:ext cx="1612852" cy="40187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dirty="0">
                <a:solidFill>
                  <a:schemeClr val="tx1"/>
                </a:solidFill>
                <a:effectLst/>
                <a:latin typeface="Times New Roman" panose="02020603050405020304" pitchFamily="18" charset="0"/>
                <a:ea typeface="Times New Roman" panose="02020603050405020304" pitchFamily="18" charset="0"/>
              </a:rPr>
              <a:t>Hệ thống thiết bị thông tin </a:t>
            </a:r>
            <a:r>
              <a:rPr lang="vi-VN" sz="1600" dirty="0">
                <a:solidFill>
                  <a:schemeClr val="tx1"/>
                </a:solidFill>
                <a:effectLst/>
                <a:latin typeface="Times New Roman" panose="02020603050405020304" pitchFamily="18" charset="0"/>
                <a:ea typeface="SimSun" panose="02010600030101010101" pitchFamily="2" charset="-122"/>
              </a:rPr>
              <a:t>gồm: Các thiết bị phục vụ nghe, nhìn và các thiết bị khác đảm bảo hoạt động thông tin, tuyên truyền</a:t>
            </a:r>
            <a:r>
              <a:rPr lang="en-US" sz="1600" dirty="0">
                <a:solidFill>
                  <a:schemeClr val="tx1"/>
                </a:solidFill>
                <a:effectLst/>
                <a:latin typeface="Times New Roman" panose="02020603050405020304" pitchFamily="18" charset="0"/>
                <a:ea typeface="SimSun" panose="02010600030101010101" pitchFamily="2" charset="-122"/>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497796" y="2044224"/>
            <a:ext cx="1830722" cy="403000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dirty="0">
                <a:solidFill>
                  <a:schemeClr val="tx1"/>
                </a:solidFill>
                <a:effectLst/>
                <a:latin typeface="Times New Roman" panose="02020603050405020304" pitchFamily="18" charset="0"/>
                <a:ea typeface="SimSun" panose="02010600030101010101" pitchFamily="2" charset="-122"/>
              </a:rPr>
              <a:t>Căn cứ nhu cầu thực tế về công tác thông tin, tuyên truyền, Bộ Tư lệnh Bộ đội Biên phòng đề xuất danh mục, yêu cầu kỹ thuật thiết bị cần được trang bị báo cáo Bộ Quốc phòng thống nhất và gửi Bộ </a:t>
            </a:r>
            <a:r>
              <a:rPr lang="en-US" sz="1600" dirty="0">
                <a:solidFill>
                  <a:schemeClr val="tx1"/>
                </a:solidFill>
                <a:effectLst/>
                <a:latin typeface="Times New Roman" panose="02020603050405020304" pitchFamily="18" charset="0"/>
                <a:ea typeface="SimSun" panose="02010600030101010101" pitchFamily="2" charset="-122"/>
              </a:rPr>
              <a:t>TTTT.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7716004" y="2027560"/>
            <a:ext cx="1337976" cy="40466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TTTT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algn="just">
              <a:lnSpc>
                <a:spcPts val="1700"/>
              </a:lnSpc>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rPr>
              <a:t>Phối hợp với </a:t>
            </a:r>
            <a:r>
              <a:rPr lang="vi-VN" sz="1600" dirty="0">
                <a:solidFill>
                  <a:srgbClr val="000000"/>
                </a:solidFill>
                <a:effectLst/>
                <a:latin typeface="Times New Roman" panose="02020603050405020304" pitchFamily="18" charset="0"/>
                <a:ea typeface="Calibri" panose="020F0502020204030204" pitchFamily="34" charset="0"/>
              </a:rPr>
              <a:t>Bộ </a:t>
            </a:r>
            <a:r>
              <a:rPr lang="en-US" sz="1600" dirty="0">
                <a:solidFill>
                  <a:srgbClr val="000000"/>
                </a:solidFill>
                <a:effectLst/>
                <a:latin typeface="Times New Roman" panose="02020603050405020304" pitchFamily="18" charset="0"/>
                <a:ea typeface="Calibri" panose="020F0502020204030204" pitchFamily="34" charset="0"/>
              </a:rPr>
              <a:t>QP</a:t>
            </a:r>
            <a:r>
              <a:rPr lang="vi-VN" sz="1600" dirty="0">
                <a:solidFill>
                  <a:srgbClr val="000000"/>
                </a:solidFill>
                <a:effectLst/>
                <a:latin typeface="Times New Roman" panose="02020603050405020304" pitchFamily="18" charset="0"/>
                <a:ea typeface="Calibri" panose="020F0502020204030204" pitchFamily="34" charset="0"/>
              </a:rPr>
              <a:t>, Bộ </a:t>
            </a:r>
            <a:r>
              <a:rPr lang="en-US" sz="1600" dirty="0" err="1">
                <a:solidFill>
                  <a:srgbClr val="000000"/>
                </a:solidFill>
                <a:effectLst/>
                <a:latin typeface="Times New Roman" panose="02020603050405020304" pitchFamily="18" charset="0"/>
                <a:ea typeface="Calibri" panose="020F0502020204030204" pitchFamily="34" charset="0"/>
              </a:rPr>
              <a:t>Tư</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latin typeface="Times New Roman" panose="02020603050405020304" pitchFamily="18" charset="0"/>
                <a:ea typeface="Calibri" panose="020F0502020204030204" pitchFamily="34" charset="0"/>
              </a:rPr>
              <a:t>lệnh</a:t>
            </a:r>
            <a:r>
              <a:rPr lang="en-US" sz="1600" dirty="0">
                <a:solidFill>
                  <a:srgbClr val="000000"/>
                </a:solidFill>
                <a:latin typeface="Times New Roman" panose="02020603050405020304" pitchFamily="18" charset="0"/>
                <a:ea typeface="Calibri" panose="020F0502020204030204" pitchFamily="34" charset="0"/>
              </a:rPr>
              <a:t> </a:t>
            </a:r>
            <a:r>
              <a:rPr lang="en-US" sz="1600" dirty="0">
                <a:solidFill>
                  <a:srgbClr val="000000"/>
                </a:solidFill>
                <a:effectLst/>
                <a:latin typeface="Times New Roman" panose="02020603050405020304" pitchFamily="18" charset="0"/>
                <a:ea typeface="Calibri" panose="020F0502020204030204" pitchFamily="34" charset="0"/>
              </a:rPr>
              <a:t>BĐBP </a:t>
            </a:r>
            <a:r>
              <a:rPr lang="vi-VN" sz="1600" dirty="0">
                <a:solidFill>
                  <a:srgbClr val="000000"/>
                </a:solidFill>
                <a:effectLst/>
                <a:latin typeface="Times New Roman" panose="02020603050405020304" pitchFamily="18" charset="0"/>
                <a:ea typeface="Times New Roman" panose="02020603050405020304" pitchFamily="18" charset="0"/>
              </a:rPr>
              <a:t>rà soát, tổng hợp kế hoạch thực hiện</a:t>
            </a:r>
            <a:r>
              <a:rPr lang="en-US" sz="1600" dirty="0">
                <a:solidFill>
                  <a:srgbClr val="000000"/>
                </a:solidFill>
                <a:effectLst/>
                <a:latin typeface="Times New Roman" panose="02020603050405020304" pitchFamily="18" charset="0"/>
                <a:ea typeface="Times New Roman" panose="02020603050405020304" pitchFamily="18" charset="0"/>
              </a:rPr>
              <a:t>; </a:t>
            </a: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rPr>
              <a:t>Hỗ trợ, cung cấp các </a:t>
            </a:r>
            <a:r>
              <a:rPr lang="en-US" sz="1600" dirty="0">
                <a:solidFill>
                  <a:srgbClr val="000000"/>
                </a:solidFill>
                <a:effectLst/>
                <a:latin typeface="Times New Roman" panose="02020603050405020304" pitchFamily="18" charset="0"/>
                <a:ea typeface="Times New Roman" panose="02020603050405020304" pitchFamily="18" charset="0"/>
              </a:rPr>
              <a:t>SP </a:t>
            </a:r>
            <a:r>
              <a:rPr lang="vi-VN" sz="1600" dirty="0">
                <a:solidFill>
                  <a:srgbClr val="000000"/>
                </a:solidFill>
                <a:effectLst/>
                <a:latin typeface="Times New Roman" panose="02020603050405020304" pitchFamily="18" charset="0"/>
                <a:ea typeface="Times New Roman" panose="02020603050405020304" pitchFamily="18" charset="0"/>
              </a:rPr>
              <a:t>thông tin, truyên truyền cho </a:t>
            </a:r>
            <a:r>
              <a:rPr lang="vi-VN" sz="1600" dirty="0">
                <a:solidFill>
                  <a:srgbClr val="000000"/>
                </a:solidFill>
                <a:effectLst/>
                <a:latin typeface="Times New Roman" panose="02020603050405020304" pitchFamily="18" charset="0"/>
                <a:ea typeface="Calibri" panose="020F0502020204030204" pitchFamily="34" charset="0"/>
              </a:rPr>
              <a:t>Bộ </a:t>
            </a:r>
            <a:r>
              <a:rPr lang="en-US" sz="1600" dirty="0" err="1">
                <a:solidFill>
                  <a:srgbClr val="000000"/>
                </a:solidFill>
                <a:effectLst/>
                <a:latin typeface="Times New Roman" panose="02020603050405020304" pitchFamily="18" charset="0"/>
                <a:ea typeface="Calibri" panose="020F0502020204030204" pitchFamily="34" charset="0"/>
              </a:rPr>
              <a:t>Tư</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lệnh</a:t>
            </a:r>
            <a:r>
              <a:rPr lang="en-US" sz="1600" dirty="0">
                <a:solidFill>
                  <a:srgbClr val="000000"/>
                </a:solidFill>
                <a:effectLst/>
                <a:latin typeface="Times New Roman" panose="02020603050405020304" pitchFamily="18" charset="0"/>
                <a:ea typeface="Calibri" panose="020F0502020204030204" pitchFamily="34" charset="0"/>
              </a:rPr>
              <a:t> BĐBP </a:t>
            </a:r>
            <a:r>
              <a:rPr lang="vi-VN" sz="1600" dirty="0">
                <a:solidFill>
                  <a:srgbClr val="000000"/>
                </a:solidFill>
                <a:effectLst/>
                <a:latin typeface="Times New Roman" panose="02020603050405020304" pitchFamily="18" charset="0"/>
                <a:ea typeface="Times New Roman" panose="02020603050405020304" pitchFamily="18" charset="0"/>
              </a:rPr>
              <a:t>để thực hiện công tác thông tin, tuyên truyền</a:t>
            </a:r>
            <a:r>
              <a:rPr lang="en-US" sz="1600" dirty="0">
                <a:solidFill>
                  <a:srgbClr val="000000"/>
                </a:solidFill>
                <a:effectLst/>
                <a:latin typeface="Times New Roman" panose="02020603050405020304" pitchFamily="18" charset="0"/>
                <a:ea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380694" y="1571275"/>
            <a:ext cx="311176" cy="601395"/>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4364077" y="1664498"/>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8238339" y="1577404"/>
            <a:ext cx="288168" cy="61214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560874"/>
            <a:ext cx="11743150" cy="580415"/>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1800" b="1" dirty="0">
                <a:latin typeface="Times New Roman" panose="02020603050405020304" pitchFamily="18" charset="0"/>
                <a:ea typeface="Calibri" panose="020F0502020204030204" pitchFamily="34" charset="0"/>
                <a:cs typeface="Times New Roman" panose="02020603050405020304" pitchFamily="18" charset="0"/>
              </a:rPr>
              <a:t>5</a:t>
            </a:r>
            <a:r>
              <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vi-VN" sz="1800" b="1" dirty="0" smtClean="0">
                <a:effectLst/>
                <a:latin typeface="Times New Roman" panose="02020603050405020304" pitchFamily="18" charset="0"/>
                <a:ea typeface="Calibri" panose="020F0502020204030204" pitchFamily="34" charset="0"/>
                <a:cs typeface="Times New Roman" panose="02020603050405020304" pitchFamily="18" charset="0"/>
              </a:rPr>
              <a:t>TRANG BỊ HỆ THỐNG THIẾT BỊ THÔNG TIN CHO CÁC ĐỒN BIÊN PHÒNG PHỤC VỤ CÔNG TÁC THÔNG TIN, TUYÊN TRUYỀN THÔNG TIN ĐỐI NGOẠI TẠI CÁC XÃ BIÊN GIỚI</a:t>
            </a:r>
            <a:r>
              <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rPr>
              <a:t>, HẢI ĐẢO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7761526" y="1318209"/>
            <a:ext cx="4084065" cy="41004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656223" y="1657596"/>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531174" y="2076496"/>
            <a:ext cx="1327966" cy="39977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UBND</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cấp</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tỉnh: </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ts val="1800"/>
              </a:lnSpc>
              <a:spcBef>
                <a:spcPts val="0"/>
              </a:spcBef>
              <a:buNone/>
            </a:pP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Chỉ đạo Sở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các cơ quan báo chí, các cơ quan liên quan phối hợp với Bộ Chỉ huy Bộ đội Biên phòng trong công tác thông tin, tuyên truyền</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04044" y="1660305"/>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9276901" y="2055444"/>
            <a:ext cx="1151783" cy="40187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QP</a:t>
            </a:r>
            <a:r>
              <a:rPr lang="en-US" sz="1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rPr>
              <a:t>Chỉ đạo Bộ Tư lệnh Bộ đội Biên phòng rà soát, xác định nhu cầu được hỗ trợ trang thiết bị, xây dựng kế hoạch thực hiện</a:t>
            </a:r>
            <a:r>
              <a:rPr lang="en-US" sz="1400" dirty="0">
                <a:solidFill>
                  <a:schemeClr val="tx1"/>
                </a:solidFill>
                <a:effectLst/>
                <a:latin typeface="Times New Roman" panose="02020603050405020304" pitchFamily="18" charset="0"/>
                <a:ea typeface="Calibri" panose="020F0502020204030204" pitchFamily="34" charset="0"/>
              </a:rPr>
              <a:t>, </a:t>
            </a:r>
            <a:r>
              <a:rPr lang="vi-VN" sz="1400" dirty="0">
                <a:solidFill>
                  <a:schemeClr val="tx1"/>
                </a:solidFill>
                <a:effectLst/>
                <a:latin typeface="Times New Roman" panose="02020603050405020304" pitchFamily="18" charset="0"/>
                <a:ea typeface="Calibri" panose="020F0502020204030204" pitchFamily="34" charset="0"/>
              </a:rPr>
              <a:t>báo cáo Bộ </a:t>
            </a:r>
            <a:r>
              <a:rPr lang="en-US" sz="1400" dirty="0">
                <a:solidFill>
                  <a:schemeClr val="tx1"/>
                </a:solidFill>
                <a:effectLst/>
                <a:latin typeface="Times New Roman" panose="02020603050405020304" pitchFamily="18" charset="0"/>
                <a:ea typeface="Calibri" panose="020F0502020204030204" pitchFamily="34" charset="0"/>
              </a:rPr>
              <a:t>QP</a:t>
            </a:r>
            <a:r>
              <a:rPr lang="vi-VN" sz="1400" dirty="0">
                <a:solidFill>
                  <a:schemeClr val="tx1"/>
                </a:solidFill>
                <a:effectLst/>
                <a:latin typeface="Times New Roman" panose="02020603050405020304" pitchFamily="18" charset="0"/>
                <a:ea typeface="Calibri" panose="020F0502020204030204" pitchFamily="34" charset="0"/>
              </a:rPr>
              <a:t>, gửi Bộ </a:t>
            </a:r>
            <a:r>
              <a:rPr lang="en-US" sz="1400" dirty="0">
                <a:solidFill>
                  <a:schemeClr val="tx1"/>
                </a:solidFill>
                <a:effectLst/>
                <a:latin typeface="Times New Roman" panose="02020603050405020304" pitchFamily="18" charset="0"/>
                <a:ea typeface="Calibri" panose="020F0502020204030204" pitchFamily="34" charset="0"/>
              </a:rPr>
              <a:t>TTTT; </a:t>
            </a:r>
          </a:p>
          <a:p>
            <a:pPr algn="just"/>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Tổ</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chức</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triển</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khai</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thực</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hiện</a:t>
            </a:r>
            <a:r>
              <a:rPr lang="en-US" sz="1400" dirty="0">
                <a:solidFill>
                  <a:schemeClr val="tx1"/>
                </a:solidFill>
                <a:effectLst/>
                <a:latin typeface="Times New Roman" panose="02020603050405020304" pitchFamily="18" charset="0"/>
                <a:ea typeface="Calibri" panose="020F0502020204030204" pitchFamily="34" charset="0"/>
              </a:rPr>
              <a:t>.</a:t>
            </a:r>
            <a:endParaRPr lang="en-US" sz="1400" dirty="0">
              <a:solidFill>
                <a:schemeClr val="tx1"/>
              </a:solidFill>
              <a:latin typeface="Times New Roman" panose="02020603050405020304" pitchFamily="18" charset="0"/>
              <a:ea typeface="Calibri" panose="020F0502020204030204" pitchFamily="34" charset="0"/>
            </a:endParaRPr>
          </a:p>
        </p:txBody>
      </p:sp>
      <p:grpSp>
        <p:nvGrpSpPr>
          <p:cNvPr id="48" name="Group 47">
            <a:extLst>
              <a:ext uri="{FF2B5EF4-FFF2-40B4-BE49-F238E27FC236}">
                <a16:creationId xmlns:a16="http://schemas.microsoft.com/office/drawing/2014/main" id="{B9C55473-AC30-B3FB-B07D-4556A0CD918D}"/>
              </a:ext>
            </a:extLst>
          </p:cNvPr>
          <p:cNvGrpSpPr/>
          <p:nvPr/>
        </p:nvGrpSpPr>
        <p:grpSpPr>
          <a:xfrm rot="5400000">
            <a:off x="6225701" y="1658858"/>
            <a:ext cx="312149" cy="523127"/>
            <a:chOff x="1821527" y="1583388"/>
            <a:chExt cx="350031" cy="409470"/>
          </a:xfrm>
        </p:grpSpPr>
        <p:sp>
          <p:nvSpPr>
            <p:cNvPr id="52" name="Arrow: Right 51">
              <a:extLst>
                <a:ext uri="{FF2B5EF4-FFF2-40B4-BE49-F238E27FC236}">
                  <a16:creationId xmlns:a16="http://schemas.microsoft.com/office/drawing/2014/main" id="{F5C6FF36-37FC-D2F3-16D6-D1DC09A5144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Arrow: Right 4">
              <a:extLst>
                <a:ext uri="{FF2B5EF4-FFF2-40B4-BE49-F238E27FC236}">
                  <a16:creationId xmlns:a16="http://schemas.microsoft.com/office/drawing/2014/main" id="{D7597E61-5BFE-054E-6EEC-54EB4FE82E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7" name="Group 66">
            <a:extLst>
              <a:ext uri="{FF2B5EF4-FFF2-40B4-BE49-F238E27FC236}">
                <a16:creationId xmlns:a16="http://schemas.microsoft.com/office/drawing/2014/main" id="{CC957597-D121-4B6D-1A18-1FF7B46FBACE}"/>
              </a:ext>
            </a:extLst>
          </p:cNvPr>
          <p:cNvGrpSpPr/>
          <p:nvPr/>
        </p:nvGrpSpPr>
        <p:grpSpPr>
          <a:xfrm rot="5400000">
            <a:off x="769581" y="1563243"/>
            <a:ext cx="311176" cy="601395"/>
            <a:chOff x="1821527" y="1583388"/>
            <a:chExt cx="350031" cy="409470"/>
          </a:xfrm>
        </p:grpSpPr>
        <p:sp>
          <p:nvSpPr>
            <p:cNvPr id="68" name="Arrow: Right 67">
              <a:extLst>
                <a:ext uri="{FF2B5EF4-FFF2-40B4-BE49-F238E27FC236}">
                  <a16:creationId xmlns:a16="http://schemas.microsoft.com/office/drawing/2014/main" id="{919B752A-2B6A-BF55-353A-5EE57DB75F63}"/>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5" name="Arrow: Right 4">
              <a:extLst>
                <a:ext uri="{FF2B5EF4-FFF2-40B4-BE49-F238E27FC236}">
                  <a16:creationId xmlns:a16="http://schemas.microsoft.com/office/drawing/2014/main" id="{9B499833-700E-4A3D-4192-D379AC381372}"/>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4081711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237" y="1273625"/>
            <a:ext cx="3517615" cy="6749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1142236" y="2171698"/>
            <a:ext cx="6739020" cy="57694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5 </a:t>
            </a: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21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142236" y="2971799"/>
            <a:ext cx="10135363" cy="1785104"/>
          </a:xfrm>
          <a:prstGeom prst="rect">
            <a:avLst/>
          </a:prstGeom>
          <a:ln>
            <a:solidFill>
              <a:schemeClr val="accent1"/>
            </a:solidFill>
          </a:ln>
        </p:spPr>
        <p:txBody>
          <a:bodyPr wrap="square">
            <a:spAutoFit/>
          </a:bodyPr>
          <a:lstStyle/>
          <a:p>
            <a:pPr algn="just"/>
            <a:r>
              <a:rPr lang="en-US" sz="2200" dirty="0" smtClean="0">
                <a:solidFill>
                  <a:srgbClr val="000000"/>
                </a:solidFill>
                <a:latin typeface="Times New Roman" panose="02020603050405020304" pitchFamily="18" charset="0"/>
                <a:cs typeface="Times New Roman" panose="02020603050405020304" pitchFamily="18" charset="0"/>
              </a:rPr>
              <a:t>“</a:t>
            </a:r>
            <a:r>
              <a:rPr lang="vi-VN" sz="2200" dirty="0" smtClean="0">
                <a:solidFill>
                  <a:srgbClr val="000000"/>
                </a:solidFill>
                <a:latin typeface="Times New Roman" panose="02020603050405020304" pitchFamily="18" charset="0"/>
                <a:cs typeface="Times New Roman" panose="02020603050405020304" pitchFamily="18" charset="0"/>
              </a:rPr>
              <a:t>5. Chi trang bị hệ thống thiết bị thông tin cho các đồn biên phòng phục vụ công tác thông tin, tuyên truyền thông tin đối ngoại tại các xã biên giới, hải đảo theo hướng dẫn của Bộ Thông tin và Truyền thông. Bộ trưởng Bộ Quốc phòng hoặc người được ủy quyền quyết định nội dung và mức chi cụ thể. Việc mua sắm thực hiện theo quy định của pháp luật về đấu thầu</a:t>
            </a:r>
            <a:r>
              <a:rPr lang="vi-VN" dirty="0" smtClean="0">
                <a:solidFill>
                  <a:srgbClr val="000000"/>
                </a:solidFill>
              </a:rPr>
              <a:t>.</a:t>
            </a:r>
            <a:r>
              <a:rPr lang="en-US" dirty="0" smtClean="0">
                <a:solidFill>
                  <a:srgbClr val="000000"/>
                </a:solidFill>
              </a:rPr>
              <a:t>”</a:t>
            </a:r>
            <a:endParaRPr lang="en-US" dirty="0"/>
          </a:p>
        </p:txBody>
      </p:sp>
    </p:spTree>
    <p:extLst>
      <p:ext uri="{BB962C8B-B14F-4D97-AF65-F5344CB8AC3E}">
        <p14:creationId xmlns:p14="http://schemas.microsoft.com/office/powerpoint/2010/main" val="2962539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326572" y="1032046"/>
            <a:ext cx="1592606" cy="4496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 </a:t>
            </a:r>
            <a:r>
              <a:rPr lang="en-US" dirty="0" err="1">
                <a:solidFill>
                  <a:schemeClr val="tx1"/>
                </a:solidFill>
                <a:latin typeface="Times New Roman" panose="02020603050405020304" pitchFamily="18" charset="0"/>
                <a:cs typeface="Times New Roman" panose="02020603050405020304" pitchFamily="18" charset="0"/>
              </a:rPr>
              <a:t>Mục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tiêu</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281843" y="1842188"/>
            <a:ext cx="1541206" cy="337206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tx1"/>
                </a:solidFill>
                <a:effectLst/>
                <a:latin typeface="+mj-lt"/>
                <a:ea typeface="Calibri" panose="020F0502020204030204" pitchFamily="34" charset="0"/>
                <a:cs typeface="Times New Roman" panose="02020603050405020304" pitchFamily="18" charset="0"/>
              </a:rPr>
              <a:t>Xây dựng, phát triển nền tảng công nghệ cung cấp xuất bản phẩm điện tử, báo điện tử thiết yếu (bao gồm cả tiếng dân tộc thiểu số) để phổ biến tác phẩm có </a:t>
            </a:r>
            <a:r>
              <a:rPr lang="en-US" sz="1600" dirty="0" err="1">
                <a:solidFill>
                  <a:schemeClr val="tx1"/>
                </a:solidFill>
                <a:latin typeface="Times New Roman" panose="02020603050405020304" pitchFamily="18" charset="0"/>
                <a:cs typeface="Times New Roman" panose="02020603050405020304" pitchFamily="18" charset="0"/>
              </a:rPr>
              <a:t>giá</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trị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sử</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dụng</a:t>
            </a:r>
            <a:r>
              <a:rPr lang="en-US" sz="1600" dirty="0">
                <a:solidFill>
                  <a:schemeClr val="tx1"/>
                </a:solidFill>
                <a:latin typeface="Times New Roman" panose="02020603050405020304" pitchFamily="18" charset="0"/>
                <a:cs typeface="Times New Roman" panose="02020603050405020304" pitchFamily="18" charset="0"/>
              </a:rPr>
              <a:t> </a:t>
            </a:r>
            <a:r>
              <a:rPr lang="vi-VN" sz="1600" dirty="0">
                <a:solidFill>
                  <a:schemeClr val="tx1"/>
                </a:solidFill>
                <a:effectLst/>
                <a:latin typeface="+mj-lt"/>
                <a:ea typeface="Calibri" panose="020F0502020204030204" pitchFamily="34" charset="0"/>
                <a:cs typeface="Times New Roman" panose="02020603050405020304" pitchFamily="18" charset="0"/>
              </a:rPr>
              <a:t>lâu dài</a:t>
            </a:r>
            <a:r>
              <a:rPr lang="en-US" sz="1600" dirty="0">
                <a:solidFill>
                  <a:schemeClr val="tx1"/>
                </a:solidFill>
                <a:effectLst/>
                <a:latin typeface="+mj-lt"/>
                <a:ea typeface="Calibri" panose="020F0502020204030204" pitchFamily="34" charset="0"/>
                <a:cs typeface="Times New Roman" panose="02020603050405020304" pitchFamily="18" charset="0"/>
              </a:rPr>
              <a:t>.</a:t>
            </a:r>
            <a:endParaRPr lang="en-US" sz="1600" dirty="0">
              <a:solidFill>
                <a:schemeClr val="tx1"/>
              </a:solidFill>
              <a:latin typeface="+mj-lt"/>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554254" y="1829070"/>
            <a:ext cx="2034216" cy="3385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Xây dựng, phát triển phần mềm, cơ sở dữ liệu, trang thiết bị công nghệ thông tin (bao gồm</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đảm bảo an toàn thông tin) để xuất bản, phát hành xuất bản phẩm điện tử</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đăng</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báo điện tử</a:t>
            </a:r>
            <a:endParaRPr lang="en-US" sz="2000" b="1"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4828209" y="1835080"/>
            <a:ext cx="1921700" cy="33791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Thuê dịch vụ công nghệ thông tin</a:t>
            </a: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uy trì khai thác, vận hành nền tảng công nghệ phục vụ người đọc</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2554255" y="1035983"/>
            <a:ext cx="4195654" cy="4457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 </a:t>
            </a:r>
            <a:r>
              <a:rPr lang="en-US" dirty="0" err="1">
                <a:solidFill>
                  <a:schemeClr val="tx1"/>
                </a:solidFill>
                <a:latin typeface="Times New Roman" panose="02020603050405020304" pitchFamily="18" charset="0"/>
                <a:cs typeface="Times New Roman" panose="02020603050405020304" pitchFamily="18" charset="0"/>
              </a:rPr>
              <a:t>Nội</a:t>
            </a:r>
            <a:r>
              <a:rPr lang="en-US" dirty="0">
                <a:solidFill>
                  <a:schemeClr val="tx1"/>
                </a:solidFill>
                <a:latin typeface="Times New Roman" panose="02020603050405020304" pitchFamily="18" charset="0"/>
                <a:cs typeface="Times New Roman" panose="02020603050405020304" pitchFamily="18" charset="0"/>
              </a:rPr>
              <a:t> dung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7139038" y="1835081"/>
            <a:ext cx="1978382" cy="33791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cs typeface="Times New Roman" panose="02020603050405020304" pitchFamily="18" charset="0"/>
            </a:endParaRPr>
          </a:p>
          <a:p>
            <a:pPr marL="0" marR="6985" indent="0" algn="just">
              <a:lnSpc>
                <a:spcPts val="1800"/>
              </a:lnSpc>
              <a:spcBef>
                <a:spcPts val="0"/>
              </a:spcBef>
              <a:buNone/>
            </a:pP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cơ quan Trung ương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TTTT)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600"/>
              </a:spcBef>
              <a:buNone/>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 chức xây dựng nền tảng</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nghệ</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thuê dịch vụ công nghệ thông tin cung cấp</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6985" indent="0" algn="just">
              <a:lnSpc>
                <a:spcPts val="1800"/>
              </a:lnSpc>
              <a:spcBef>
                <a:spcPts val="600"/>
              </a:spcBef>
              <a:spcAft>
                <a:spcPts val="800"/>
              </a:spcAft>
              <a:buNone/>
            </a:pP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lý</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vận hành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duy</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trì</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nền tảng công nghệ dùng chung. </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9286478" y="1833486"/>
            <a:ext cx="2622493" cy="33807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6985" indent="0" algn="just">
              <a:lnSpc>
                <a:spcPts val="1800"/>
              </a:lnSpc>
              <a:spcBef>
                <a:spcPts val="0"/>
              </a:spcBef>
              <a:buNone/>
            </a:pP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cơ quan báo chí, nhà xuất bản: </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6985" indent="0" algn="just">
              <a:lnSpc>
                <a:spcPts val="1800"/>
              </a:lnSpc>
              <a:spcBef>
                <a:spcPts val="0"/>
              </a:spcBef>
              <a:buFontTx/>
              <a:buChar char="-"/>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tác phẩm báo chí; xuất 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phát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phẩm thuộc Tiểu dự án lên nền tảng công nghệ phục vụ người đọc</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6985" indent="0" algn="just">
              <a:lnSpc>
                <a:spcPts val="1800"/>
              </a:lnSpc>
              <a:spcBef>
                <a:spcPts val="0"/>
              </a:spcBef>
              <a:buFontTx/>
              <a:buChar char="-"/>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Trường hợp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nhà xuất bản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có nhu cầu sử dụng phần mềm của Tiểu dự án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 đảm bảo các điều kiện về cơ sở vật chất, kinh phí duy trì, vận hành</a:t>
            </a:r>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solidFill>
                  <a:schemeClr val="tx1"/>
                </a:solidFill>
                <a:latin typeface="Times New Roman" panose="02020603050405020304" pitchFamily="18" charset="0"/>
                <a:ea typeface="Calibri" panose="020F0502020204030204" pitchFamily="34" charset="0"/>
              </a:rPr>
              <a:t> </a:t>
            </a:r>
            <a:endParaRPr lang="en-US" sz="20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3423521" y="1422321"/>
            <a:ext cx="295681" cy="510242"/>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997514" y="1402064"/>
            <a:ext cx="276248" cy="550764"/>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5535337" y="1461848"/>
            <a:ext cx="291078" cy="469373"/>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7968854" y="1456894"/>
            <a:ext cx="323956" cy="46937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326571" y="233046"/>
            <a:ext cx="11470094" cy="597902"/>
          </a:xfrm>
          <a:solidFill>
            <a:schemeClr val="accent4">
              <a:lumMod val="20000"/>
              <a:lumOff val="80000"/>
            </a:schemeClr>
          </a:solidFill>
          <a:ln>
            <a:solidFill>
              <a:schemeClr val="accent1"/>
            </a:solidFill>
          </a:ln>
        </p:spPr>
        <p:txBody>
          <a:bodyPr>
            <a:noAutofit/>
          </a:bodyPr>
          <a:lstStyle/>
          <a:p>
            <a:pPr algn="ctr"/>
            <a:r>
              <a:rPr lang="en-US" sz="22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a:t>
            </a:r>
            <a:r>
              <a:rPr lang="vi-VN" sz="22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PHÁT TRIỂN NỀN TẢNG CÔNG NGHỆ CUNG CẤP </a:t>
            </a:r>
            <a:r>
              <a:rPr lang="en-US" sz="22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XUẤT BẢN PHẨM</a:t>
            </a:r>
            <a:r>
              <a:rPr lang="vi-VN" sz="22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2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BÁO ĐIỆN TỬ </a:t>
            </a:r>
            <a:endParaRPr lang="en-US" sz="2200" b="1" dirty="0">
              <a:latin typeface="Times New Roman" panose="02020603050405020304" pitchFamily="18"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7192950" y="1021804"/>
            <a:ext cx="4442925" cy="4457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10186785" y="1438416"/>
            <a:ext cx="323956" cy="46937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4141671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773406" y="1043079"/>
            <a:ext cx="2501268" cy="4496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 </a:t>
            </a:r>
            <a:r>
              <a:rPr lang="en-US" dirty="0" err="1">
                <a:solidFill>
                  <a:schemeClr val="tx1"/>
                </a:solidFill>
                <a:latin typeface="Times New Roman" panose="02020603050405020304" pitchFamily="18" charset="0"/>
                <a:cs typeface="Times New Roman" panose="02020603050405020304" pitchFamily="18" charset="0"/>
              </a:rPr>
              <a:t>Đối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tượng</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281842" y="1842187"/>
            <a:ext cx="1237095" cy="26427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effectLst/>
                <a:latin typeface="Times New Roman" panose="02020603050405020304" pitchFamily="18" charset="0"/>
                <a:ea typeface="Times New Roman" panose="02020603050405020304" pitchFamily="18" charset="0"/>
              </a:rPr>
              <a:t>Các bộ, cơ quan Trung ương, địa phương bộ, cơ quan Trung ương, địa phương</a:t>
            </a:r>
            <a:endParaRPr lang="en-US" dirty="0">
              <a:solidFill>
                <a:schemeClr val="tx1"/>
              </a:solidFill>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1822452" y="1849709"/>
            <a:ext cx="1758948" cy="26352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a:solidFill>
                  <a:schemeClr val="tx1"/>
                </a:solidFill>
                <a:latin typeface="Times New Roman" panose="02020603050405020304" pitchFamily="18" charset="0"/>
                <a:ea typeface="Times New Roman" panose="02020603050405020304" pitchFamily="18" charset="0"/>
              </a:rPr>
              <a:t>C</a:t>
            </a:r>
            <a:r>
              <a:rPr lang="vi-VN" sz="1800" dirty="0">
                <a:solidFill>
                  <a:schemeClr val="tx1"/>
                </a:solidFill>
                <a:effectLst/>
                <a:latin typeface="Times New Roman" panose="02020603050405020304" pitchFamily="18" charset="0"/>
                <a:ea typeface="Times New Roman" panose="02020603050405020304" pitchFamily="18" charset="0"/>
              </a:rPr>
              <a:t>ác </a:t>
            </a:r>
            <a:r>
              <a:rPr lang="en-US" sz="1800" dirty="0" err="1">
                <a:solidFill>
                  <a:schemeClr val="tx1"/>
                </a:solidFill>
                <a:effectLst/>
                <a:latin typeface="Times New Roman" panose="02020603050405020304" pitchFamily="18" charset="0"/>
                <a:ea typeface="Times New Roman" panose="02020603050405020304" pitchFamily="18" charset="0"/>
              </a:rPr>
              <a:t>cơ</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quan</a:t>
            </a:r>
            <a:r>
              <a:rPr lang="en-US" sz="1800" dirty="0">
                <a:solidFill>
                  <a:schemeClr val="tx1"/>
                </a:solidFill>
                <a:effectLst/>
                <a:latin typeface="Times New Roman" panose="02020603050405020304" pitchFamily="18" charset="0"/>
                <a:ea typeface="Times New Roman" panose="02020603050405020304" pitchFamily="18" charset="0"/>
              </a:rPr>
              <a:t>, </a:t>
            </a:r>
            <a:r>
              <a:rPr lang="vi-VN" sz="1800" dirty="0">
                <a:solidFill>
                  <a:schemeClr val="tx1"/>
                </a:solidFill>
                <a:effectLst/>
                <a:latin typeface="Times New Roman" panose="02020603050405020304" pitchFamily="18" charset="0"/>
                <a:ea typeface="Times New Roman" panose="02020603050405020304" pitchFamily="18" charset="0"/>
              </a:rPr>
              <a:t>tổ chức, cá nhân có liên quan trong quản lý, thực hiện </a:t>
            </a:r>
            <a:r>
              <a:rPr lang="en-US" sz="1800" dirty="0" err="1">
                <a:solidFill>
                  <a:schemeClr val="tx1"/>
                </a:solidFill>
                <a:effectLst/>
                <a:latin typeface="Times New Roman" panose="02020603050405020304" pitchFamily="18" charset="0"/>
                <a:ea typeface="Times New Roman" panose="02020603050405020304" pitchFamily="18" charset="0"/>
              </a:rPr>
              <a:t>Dự</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rPr>
              <a:t>án</a:t>
            </a:r>
            <a:r>
              <a:rPr lang="en-US" sz="1800" dirty="0">
                <a:solidFill>
                  <a:schemeClr val="tx1"/>
                </a:solidFill>
                <a:effectLst/>
                <a:latin typeface="Times New Roman" panose="02020603050405020304" pitchFamily="18" charset="0"/>
                <a:ea typeface="Times New Roman" panose="02020603050405020304" pitchFamily="18" charset="0"/>
              </a:rPr>
              <a:t> t</a:t>
            </a:r>
            <a:r>
              <a:rPr lang="vi-VN" sz="1800" dirty="0">
                <a:solidFill>
                  <a:schemeClr val="tx1"/>
                </a:solidFill>
                <a:effectLst/>
                <a:latin typeface="Times New Roman" panose="02020603050405020304" pitchFamily="18" charset="0"/>
                <a:ea typeface="Times New Roman" panose="02020603050405020304" pitchFamily="18" charset="0"/>
              </a:rPr>
              <a:t>ruyền thông và giảm nghèo về thông tin</a:t>
            </a:r>
            <a:endParaRPr lang="en-US" sz="2000" dirty="0">
              <a:solidFill>
                <a:schemeClr val="tx1"/>
              </a:solidFill>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3946139" y="1842187"/>
            <a:ext cx="2094613" cy="26427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600"/>
              </a:spcBef>
              <a:buNone/>
            </a:pPr>
            <a:r>
              <a:rPr lang="vi-VN"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Xây dựng phần mềm, cơ sở dữ liệu, trang thiết bị công nghệ thông tin, an toàn thông tin;</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thuê</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dịch</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nghệ</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tin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88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8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endParaRPr lang="en-US" sz="188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6323094" y="1818127"/>
            <a:ext cx="1892653" cy="26667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uy trì, vận hành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thác</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 nền tảng công nghệ thông tin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3946139" y="1032046"/>
            <a:ext cx="4084160" cy="4457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 </a:t>
            </a:r>
            <a:r>
              <a:rPr lang="en-US" dirty="0" err="1">
                <a:solidFill>
                  <a:schemeClr val="tx1"/>
                </a:solidFill>
                <a:latin typeface="Times New Roman" panose="02020603050405020304" pitchFamily="18" charset="0"/>
                <a:cs typeface="Times New Roman" panose="02020603050405020304" pitchFamily="18" charset="0"/>
              </a:rPr>
              <a:t>Nội</a:t>
            </a:r>
            <a:r>
              <a:rPr lang="en-US" dirty="0">
                <a:solidFill>
                  <a:schemeClr val="tx1"/>
                </a:solidFill>
                <a:latin typeface="Times New Roman" panose="02020603050405020304" pitchFamily="18" charset="0"/>
                <a:cs typeface="Times New Roman" panose="02020603050405020304" pitchFamily="18" charset="0"/>
              </a:rPr>
              <a:t> dung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8467954" y="1835082"/>
            <a:ext cx="3100269" cy="26498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cs typeface="Times New Roman" panose="02020603050405020304" pitchFamily="18" charset="0"/>
            </a:endParaRPr>
          </a:p>
          <a:p>
            <a:pPr marL="0" marR="5715" indent="0" algn="just">
              <a:lnSpc>
                <a:spcPts val="1800"/>
              </a:lnSpc>
              <a:spcBef>
                <a:spcPts val="600"/>
              </a:spcBef>
              <a:spcAft>
                <a:spcPts val="800"/>
              </a:spcAft>
              <a:buNone/>
            </a:pPr>
            <a:r>
              <a:rPr lang="vi-VN" sz="18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 </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 các cơ quan, tổ chức liên quan có nhu cầu phát triển các nền tảng công nghệ thông tin phục vụ công tác giảm nghèo về thông tin,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ác cơ quan, tổ chức xây dựng kế hoạch cụ thể gửi Bộ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xem xét,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ý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kiến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4623108" y="1387230"/>
            <a:ext cx="351552" cy="510242"/>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722132" y="1402064"/>
            <a:ext cx="276248" cy="550764"/>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B5B49A4A-9C80-AC05-1188-8E5BF2CF36BC}"/>
              </a:ext>
            </a:extLst>
          </p:cNvPr>
          <p:cNvGrpSpPr/>
          <p:nvPr/>
        </p:nvGrpSpPr>
        <p:grpSpPr>
          <a:xfrm rot="5400000">
            <a:off x="1970113" y="1390902"/>
            <a:ext cx="307548" cy="581917"/>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6897784" y="1433090"/>
            <a:ext cx="358431" cy="469373"/>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9838794" y="1367447"/>
            <a:ext cx="323956" cy="581918"/>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326571" y="233046"/>
            <a:ext cx="11364686" cy="705884"/>
          </a:xfrm>
          <a:solidFill>
            <a:schemeClr val="accent4">
              <a:lumMod val="20000"/>
              <a:lumOff val="80000"/>
            </a:schemeClr>
          </a:solidFill>
          <a:ln>
            <a:solidFill>
              <a:schemeClr val="accent1"/>
            </a:solidFill>
          </a:ln>
        </p:spPr>
        <p:txBody>
          <a:bodyPr>
            <a:noAutofit/>
          </a:bodyPr>
          <a:lstStyle/>
          <a:p>
            <a:pPr algn="ctr"/>
            <a:r>
              <a:rPr lang="en-US" sz="2200" b="1" dirty="0" smtClean="0">
                <a:effectLst/>
                <a:latin typeface="Times New Roman" panose="02020603050405020304" pitchFamily="18" charset="0"/>
                <a:ea typeface="Times New Roman" panose="02020603050405020304" pitchFamily="18" charset="0"/>
              </a:rPr>
              <a:t>7. </a:t>
            </a:r>
            <a:r>
              <a:rPr lang="vi-VN" sz="2200" b="1" dirty="0" smtClean="0">
                <a:effectLst/>
                <a:latin typeface="Times New Roman" panose="02020603050405020304" pitchFamily="18" charset="0"/>
                <a:ea typeface="Times New Roman" panose="02020603050405020304" pitchFamily="18" charset="0"/>
              </a:rPr>
              <a:t>PHÁT TRIỂN CÁC NỀN TẢNG CÔNG NGHỆ KHÁC PHỤC </a:t>
            </a:r>
            <a:r>
              <a:rPr lang="vi-VN" sz="2200" b="1" dirty="0" smtClean="0">
                <a:effectLst/>
                <a:latin typeface="Times New Roman" panose="02020603050405020304" pitchFamily="18" charset="0"/>
                <a:ea typeface="Times New Roman" panose="02020603050405020304" pitchFamily="18" charset="0"/>
              </a:rPr>
              <a:t>VỤ</a:t>
            </a:r>
            <a:r>
              <a:rPr lang="en-US" sz="2200" b="1" dirty="0" smtClean="0">
                <a:effectLst/>
                <a:latin typeface="Times New Roman" panose="02020603050405020304" pitchFamily="18" charset="0"/>
                <a:ea typeface="Times New Roman" panose="02020603050405020304" pitchFamily="18" charset="0"/>
              </a:rPr>
              <a:t/>
            </a:r>
            <a:br>
              <a:rPr lang="en-US" sz="2200" b="1" dirty="0" smtClean="0">
                <a:effectLst/>
                <a:latin typeface="Times New Roman" panose="02020603050405020304" pitchFamily="18" charset="0"/>
                <a:ea typeface="Times New Roman" panose="02020603050405020304" pitchFamily="18" charset="0"/>
              </a:rPr>
            </a:br>
            <a:r>
              <a:rPr lang="vi-VN" sz="2200" b="1" dirty="0" smtClean="0">
                <a:effectLst/>
                <a:latin typeface="Times New Roman" panose="02020603050405020304" pitchFamily="18" charset="0"/>
                <a:ea typeface="Times New Roman" panose="02020603050405020304" pitchFamily="18" charset="0"/>
              </a:rPr>
              <a:t>GIẢM </a:t>
            </a:r>
            <a:r>
              <a:rPr lang="vi-VN" sz="2200" b="1" dirty="0" smtClean="0">
                <a:effectLst/>
                <a:latin typeface="Times New Roman" panose="02020603050405020304" pitchFamily="18" charset="0"/>
                <a:ea typeface="Times New Roman" panose="02020603050405020304" pitchFamily="18" charset="0"/>
              </a:rPr>
              <a:t>NGHÈO VỀ THÔNG TIN</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8365670" y="1021804"/>
            <a:ext cx="3270205" cy="4457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1518937" y="5049251"/>
            <a:ext cx="9343480" cy="769441"/>
          </a:xfrm>
          <a:prstGeom prst="rect">
            <a:avLst/>
          </a:prstGeom>
          <a:solidFill>
            <a:schemeClr val="accent4">
              <a:lumMod val="20000"/>
              <a:lumOff val="80000"/>
            </a:schemeClr>
          </a:solidFill>
          <a:ln>
            <a:solidFill>
              <a:schemeClr val="accent1"/>
            </a:solidFill>
          </a:ln>
        </p:spPr>
        <p:txBody>
          <a:bodyPr wrap="square" rtlCol="0">
            <a:spAutoFit/>
          </a:bodyPr>
          <a:lstStyle/>
          <a:p>
            <a:r>
              <a:rPr lang="en-US" sz="2200" dirty="0" smtClean="0">
                <a:latin typeface="Times New Roman" panose="02020603050405020304" pitchFamily="18" charset="0"/>
                <a:cs typeface="Times New Roman" panose="02020603050405020304" pitchFamily="18" charset="0"/>
              </a:rPr>
              <a:t>QUẢN LÝ TÀI CHÍNH: </a:t>
            </a:r>
            <a:r>
              <a:rPr lang="vi-VN" sz="2200" dirty="0" smtClean="0">
                <a:latin typeface="Times New Roman" panose="02020603050405020304" pitchFamily="18" charset="0"/>
                <a:cs typeface="Times New Roman" panose="02020603050405020304" pitchFamily="18" charset="0"/>
              </a:rPr>
              <a:t>Nội </a:t>
            </a:r>
            <a:r>
              <a:rPr lang="vi-VN" sz="2200" dirty="0">
                <a:latin typeface="Times New Roman" panose="02020603050405020304" pitchFamily="18" charset="0"/>
                <a:cs typeface="Times New Roman" panose="02020603050405020304" pitchFamily="18" charset="0"/>
              </a:rPr>
              <a:t>dung và mức chi thực hiện theo quy định tại khoản 4 Điều 4 Thông tư </a:t>
            </a:r>
            <a:r>
              <a:rPr lang="en-US" sz="2200" dirty="0" smtClean="0">
                <a:latin typeface="Times New Roman" panose="02020603050405020304" pitchFamily="18" charset="0"/>
                <a:cs typeface="Times New Roman" panose="02020603050405020304" pitchFamily="18" charset="0"/>
              </a:rPr>
              <a:t>46/2022/TT-BTC</a:t>
            </a:r>
            <a:r>
              <a:rPr lang="vi-VN" dirty="0" smtClean="0"/>
              <a:t>.</a:t>
            </a:r>
            <a:endParaRPr lang="en-US" dirty="0"/>
          </a:p>
        </p:txBody>
      </p:sp>
    </p:spTree>
    <p:extLst>
      <p:ext uri="{BB962C8B-B14F-4D97-AF65-F5344CB8AC3E}">
        <p14:creationId xmlns:p14="http://schemas.microsoft.com/office/powerpoint/2010/main" val="2113482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1717181"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chung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52917" y="2032442"/>
            <a:ext cx="1717181" cy="45036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hằm cung cấp thông tin thiết yếu, có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lâu dài phục vụ xã hội, trong đó ưu tiên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phục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khu vực có điều kiện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KTXH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đặc biệt khó khăn, có tỷ lệ hộ nghèo cao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2103781" y="1300462"/>
            <a:ext cx="1160413"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Tiêu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chí</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lựa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chọn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512757" y="1290995"/>
            <a:ext cx="3862653"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Nội</a:t>
            </a:r>
            <a:r>
              <a:rPr lang="en-US" sz="1600" b="1" dirty="0">
                <a:solidFill>
                  <a:schemeClr val="tx1"/>
                </a:solidFill>
                <a:latin typeface="Times New Roman" panose="02020603050405020304" pitchFamily="18" charset="0"/>
                <a:cs typeface="Times New Roman" panose="02020603050405020304" pitchFamily="18" charset="0"/>
              </a:rPr>
              <a:t> dung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039231" y="2027560"/>
            <a:ext cx="1160412" cy="45177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5715"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 </a:t>
            </a:r>
          </a:p>
          <a:p>
            <a:pPr marR="5715"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R="5715"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R="5715"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364469" y="2054193"/>
            <a:ext cx="1350459" cy="44880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dirty="0">
                <a:solidFill>
                  <a:schemeClr val="tx1"/>
                </a:solidFill>
                <a:effectLst/>
                <a:latin typeface="+mj-lt"/>
                <a:ea typeface="Calibri" panose="020F0502020204030204" pitchFamily="34" charset="0"/>
                <a:cs typeface="Times New Roman" panose="02020603050405020304" pitchFamily="18" charset="0"/>
              </a:rPr>
              <a:t>Sản xuất mới các tác phẩm báo chí, sản phẩm truyền</a:t>
            </a:r>
            <a:r>
              <a:rPr lang="vi-VN" sz="1600" u="sng" dirty="0">
                <a:solidFill>
                  <a:schemeClr val="tx1"/>
                </a:solidFill>
                <a:effectLst/>
                <a:latin typeface="+mj-lt"/>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khác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smtClean="0">
                <a:solidFill>
                  <a:schemeClr val="tx1"/>
                </a:solidFill>
                <a:effectLst/>
                <a:latin typeface="+mj-lt"/>
                <a:ea typeface="Calibri" panose="020F0502020204030204" pitchFamily="34" charset="0"/>
                <a:cs typeface="Times New Roman" panose="02020603050405020304" pitchFamily="18" charset="0"/>
              </a:rPr>
              <a:t>d</a:t>
            </a:r>
            <a:r>
              <a:rPr lang="vi-VN" sz="1600" dirty="0" smtClean="0">
                <a:solidFill>
                  <a:schemeClr val="tx1"/>
                </a:solidFill>
                <a:latin typeface="+mj-lt"/>
              </a:rPr>
              <a:t>ưới </a:t>
            </a:r>
            <a:r>
              <a:rPr lang="vi-VN" sz="1600" dirty="0">
                <a:solidFill>
                  <a:schemeClr val="tx1"/>
                </a:solidFill>
                <a:latin typeface="+mj-lt"/>
              </a:rPr>
              <a:t>dạng điện tử có tính chuyên </a:t>
            </a:r>
            <a:r>
              <a:rPr lang="vi-VN" sz="1600" dirty="0" smtClean="0">
                <a:solidFill>
                  <a:schemeClr val="tx1"/>
                </a:solidFill>
                <a:latin typeface="+mj-lt"/>
              </a:rPr>
              <a:t>đề</a:t>
            </a:r>
            <a:r>
              <a:rPr lang="en-US" sz="1600" dirty="0" smtClean="0">
                <a:solidFill>
                  <a:schemeClr val="tx1"/>
                </a:solidFill>
                <a:latin typeface="+mj-lt"/>
                <a:cs typeface="Times New Roman" panose="02020603050405020304" pitchFamily="18" charset="0"/>
              </a:rPr>
              <a:t> </a:t>
            </a:r>
            <a:r>
              <a:rPr lang="vi-VN" sz="1600" dirty="0" smtClean="0">
                <a:solidFill>
                  <a:schemeClr val="tx1"/>
                </a:solidFill>
                <a:effectLst/>
                <a:latin typeface="+mj-lt"/>
                <a:ea typeface="Calibri" panose="020F0502020204030204" pitchFamily="34" charset="0"/>
                <a:cs typeface="Times New Roman" panose="02020603050405020304" pitchFamily="18" charset="0"/>
              </a:rPr>
              <a:t>có </a:t>
            </a:r>
            <a:r>
              <a:rPr lang="vi-VN" sz="1600" dirty="0">
                <a:solidFill>
                  <a:schemeClr val="tx1"/>
                </a:solidFill>
                <a:effectLst/>
                <a:latin typeface="+mj-lt"/>
                <a:ea typeface="Calibri" panose="020F0502020204030204" pitchFamily="34" charset="0"/>
                <a:cs typeface="Times New Roman" panose="02020603050405020304" pitchFamily="18" charset="0"/>
              </a:rPr>
              <a:t>nội dung thông tin thiết yếu, bao gồm tiếng dân tộc thiểu số (nếu có</a:t>
            </a:r>
            <a:r>
              <a:rPr lang="vi-VN" sz="1600" dirty="0" smtClean="0">
                <a:solidFill>
                  <a:schemeClr val="tx1"/>
                </a:solidFill>
                <a:effectLst/>
                <a:latin typeface="+mj-lt"/>
                <a:ea typeface="Calibri" panose="020F0502020204030204" pitchFamily="34" charset="0"/>
                <a:cs typeface="Times New Roman" panose="02020603050405020304" pitchFamily="18" charset="0"/>
              </a:rPr>
              <a:t>)</a:t>
            </a:r>
            <a:endParaRPr lang="en-US" sz="1600" dirty="0" smtClean="0">
              <a:solidFill>
                <a:schemeClr val="tx1"/>
              </a:solidFill>
              <a:effectLst/>
              <a:latin typeface="+mj-lt"/>
              <a:ea typeface="Calibri" panose="020F0502020204030204" pitchFamily="34"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4879755" y="2044224"/>
            <a:ext cx="2547087" cy="44926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spcBef>
                <a:spcPts val="0"/>
              </a:spcBef>
              <a:buNone/>
            </a:pP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Phát hành, phát sóng các tác phẩm báo chí; phổ biến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sản phẩm truyền 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khác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gn="just">
              <a:spcBef>
                <a:spcPts val="0"/>
              </a:spcBef>
              <a:buNone/>
            </a:pP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Đối với sản phẩm báo in: Phát hành đến các thư viện; các điểm phục vụ thông tin công cộng</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marL="0" indent="0" algn="just">
              <a:spcBef>
                <a:spcPts val="0"/>
              </a:spcBef>
              <a:buNone/>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spc="-2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Đối với các chương trình phát thanh, truyền hình: Phát sóng trên các kênh phát thanh, kênh truyền hình thiết yếu</a:t>
            </a:r>
            <a:r>
              <a:rPr lang="en-US" sz="1600" spc="-2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spc="-2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quảng</a:t>
            </a:r>
            <a:r>
              <a:rPr lang="en-US" sz="1600" spc="-2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spc="-2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a:t>
            </a:r>
            <a:r>
              <a:rPr lang="en-US" sz="1600" spc="-2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gn="just">
              <a:spcBef>
                <a:spcPts val="0"/>
              </a:spcBef>
              <a:buNone/>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tác phẩm báo chí điện tử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trang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mục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điện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gn="just">
              <a:spcBef>
                <a:spcPts val="0"/>
              </a:spcBef>
              <a:buNone/>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Phát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chương trình phát thanh trên đài truyền thanh cấp xã</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6" name="Rectangle 35">
            <a:extLst>
              <a:ext uri="{FF2B5EF4-FFF2-40B4-BE49-F238E27FC236}">
                <a16:creationId xmlns:a16="http://schemas.microsoft.com/office/drawing/2014/main" id="{862B8B13-4907-BDE3-1D3C-A4B97D258C30}"/>
              </a:ext>
            </a:extLst>
          </p:cNvPr>
          <p:cNvSpPr/>
          <p:nvPr/>
        </p:nvSpPr>
        <p:spPr>
          <a:xfrm>
            <a:off x="7716004" y="2027560"/>
            <a:ext cx="1337976" cy="44926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5715" indent="0" algn="just">
              <a:lnSpc>
                <a:spcPts val="1800"/>
              </a:lnSpc>
              <a:spcBef>
                <a:spcPts val="0"/>
              </a:spcBef>
              <a:buNone/>
            </a:pPr>
            <a:r>
              <a:rPr lang="vi-VN" sz="1600" dirty="0">
                <a:solidFill>
                  <a:schemeClr val="tx1"/>
                </a:solidFill>
                <a:effectLst/>
                <a:latin typeface="Times New Roman" panose="02020603050405020304" pitchFamily="18" charset="0"/>
                <a:ea typeface="Calibri" panose="020F0502020204030204" pitchFamily="34" charset="0"/>
              </a:rPr>
              <a:t>Các bộ, cơ quan Trung ương</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marL="0" marR="5715" indent="0" algn="just">
              <a:lnSpc>
                <a:spcPts val="1800"/>
              </a:lnSpc>
              <a:spcBef>
                <a:spcPts val="0"/>
              </a:spcBef>
              <a:buNone/>
            </a:pPr>
            <a:r>
              <a:rPr lang="en-US" sz="16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L</a:t>
            </a:r>
            <a:r>
              <a:rPr lang="vi-VN" sz="1600" dirty="0">
                <a:solidFill>
                  <a:schemeClr val="tx1"/>
                </a:solidFill>
                <a:effectLst/>
                <a:latin typeface="Times New Roman" panose="02020603050405020304" pitchFamily="18" charset="0"/>
                <a:ea typeface="Calibri" panose="020F0502020204030204" pitchFamily="34" charset="0"/>
              </a:rPr>
              <a:t>ập kế hoạch thực hiện, báo cáo cơ quan chủ quản gửi Bộ </a:t>
            </a:r>
            <a:r>
              <a:rPr lang="en-US" sz="1600" dirty="0">
                <a:solidFill>
                  <a:schemeClr val="tx1"/>
                </a:solidFill>
                <a:effectLst/>
                <a:latin typeface="Times New Roman" panose="02020603050405020304" pitchFamily="18" charset="0"/>
                <a:ea typeface="Calibri" panose="020F0502020204030204" pitchFamily="34" charset="0"/>
              </a:rPr>
              <a:t>TTTT </a:t>
            </a:r>
            <a:r>
              <a:rPr lang="vi-VN" sz="1600" dirty="0">
                <a:solidFill>
                  <a:schemeClr val="tx1"/>
                </a:solidFill>
                <a:effectLst/>
                <a:latin typeface="Times New Roman" panose="02020603050405020304" pitchFamily="18" charset="0"/>
                <a:ea typeface="Calibri" panose="020F0502020204030204" pitchFamily="34" charset="0"/>
              </a:rPr>
              <a:t>tổng hợp kế hoạch và theo dõi thực hiện</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marL="0" marR="5715" indent="0" algn="just">
              <a:lnSpc>
                <a:spcPts val="1800"/>
              </a:lnSpc>
              <a:spcBef>
                <a:spcPts val="0"/>
              </a:spcBef>
              <a:buNone/>
            </a:pP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Tổ chức, chỉ đạo triển khai thực hiện kế hoạch trên cơ sở dự toán được giao</a:t>
            </a:r>
            <a:r>
              <a:rPr lang="en-US" sz="1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2497455" y="1560390"/>
            <a:ext cx="311176" cy="601395"/>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936582" y="1636555"/>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8238339" y="1566519"/>
            <a:ext cx="288168" cy="61214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315686"/>
            <a:ext cx="11743150" cy="825603"/>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2000" b="1" dirty="0" smtClean="0">
                <a:effectLst/>
                <a:latin typeface="Times New Roman" panose="02020603050405020304" pitchFamily="18" charset="0"/>
                <a:ea typeface="Calibri" panose="020F0502020204030204" pitchFamily="34" charset="0"/>
                <a:cs typeface="Times New Roman" panose="02020603050405020304" pitchFamily="18" charset="0"/>
              </a:rPr>
              <a:t>8. </a:t>
            </a:r>
            <a:r>
              <a:rPr lang="vi-VN" sz="2000" b="1" dirty="0" smtClean="0">
                <a:effectLst/>
                <a:latin typeface="Times New Roman" panose="02020603050405020304" pitchFamily="18" charset="0"/>
                <a:ea typeface="Calibri" panose="020F0502020204030204" pitchFamily="34" charset="0"/>
                <a:cs typeface="Times New Roman" panose="02020603050405020304" pitchFamily="18" charset="0"/>
              </a:rPr>
              <a:t>SẢN XUẤT MỚI C</a:t>
            </a:r>
            <a:r>
              <a:rPr lang="en-US" sz="2000" b="1" dirty="0" smtClean="0">
                <a:effectLst/>
                <a:latin typeface="Times New Roman" panose="02020603050405020304" pitchFamily="18" charset="0"/>
                <a:ea typeface="Calibri" panose="020F0502020204030204" pitchFamily="34" charset="0"/>
                <a:cs typeface="Times New Roman" panose="02020603050405020304" pitchFamily="18" charset="0"/>
              </a:rPr>
              <a:t>ÁC TÁC </a:t>
            </a:r>
            <a:r>
              <a:rPr lang="vi-VN" sz="2000" b="1" dirty="0" smtClean="0">
                <a:effectLst/>
                <a:latin typeface="Times New Roman" panose="02020603050405020304" pitchFamily="18" charset="0"/>
                <a:ea typeface="Calibri" panose="020F0502020204030204" pitchFamily="34" charset="0"/>
                <a:cs typeface="Times New Roman" panose="02020603050405020304" pitchFamily="18" charset="0"/>
              </a:rPr>
              <a:t>PHẨM BÁO CHÍ VÀ CÁC SẢN PHẨM TRUYỀN THÔNG</a:t>
            </a:r>
            <a:r>
              <a:rPr lang="en-US" sz="2000" b="1" dirty="0" smtClean="0">
                <a:effectLst/>
                <a:latin typeface="Times New Roman" panose="02020603050405020304" pitchFamily="18" charset="0"/>
                <a:ea typeface="Calibri" panose="020F0502020204030204" pitchFamily="34" charset="0"/>
                <a:cs typeface="Times New Roman" panose="02020603050405020304" pitchFamily="18" charset="0"/>
              </a:rPr>
              <a:t> KHÁC ĐỂ </a:t>
            </a:r>
            <a:r>
              <a:rPr lang="vi-VN" sz="2000" b="1" dirty="0" smtClean="0">
                <a:effectLst/>
                <a:latin typeface="Times New Roman" panose="02020603050405020304" pitchFamily="18" charset="0"/>
                <a:ea typeface="Calibri" panose="020F0502020204030204" pitchFamily="34" charset="0"/>
                <a:cs typeface="Times New Roman" panose="02020603050405020304" pitchFamily="18" charset="0"/>
              </a:rPr>
              <a:t>CUNG CẤP NỘI DUNG THIẾT YẾU</a:t>
            </a:r>
            <a:r>
              <a:rPr lang="en-US" sz="2000" b="1" dirty="0" smtClean="0">
                <a:effectLst/>
                <a:latin typeface="Times New Roman" panose="02020603050405020304" pitchFamily="18" charset="0"/>
                <a:ea typeface="Calibri" panose="020F0502020204030204" pitchFamily="34" charset="0"/>
                <a:cs typeface="Times New Roman" panose="02020603050405020304" pitchFamily="18" charset="0"/>
              </a:rPr>
              <a:t> CHO XÃ HỘI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7761526" y="1278755"/>
            <a:ext cx="4084065" cy="44949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70" name="Rectangle 69">
            <a:extLst>
              <a:ext uri="{FF2B5EF4-FFF2-40B4-BE49-F238E27FC236}">
                <a16:creationId xmlns:a16="http://schemas.microsoft.com/office/drawing/2014/main" id="{126DC339-E71A-C83E-9B9A-2075B488F50A}"/>
              </a:ext>
            </a:extLst>
          </p:cNvPr>
          <p:cNvSpPr/>
          <p:nvPr/>
        </p:nvSpPr>
        <p:spPr>
          <a:xfrm>
            <a:off x="10531173" y="2027560"/>
            <a:ext cx="1447053" cy="44926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giao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p>
          <a:p>
            <a:pPr marL="0" indent="0" algn="just">
              <a:lnSpc>
                <a:spcPts val="1800"/>
              </a:lnSpc>
              <a:spcBef>
                <a:spcPts val="0"/>
              </a:spcBef>
              <a:buNone/>
            </a:pP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hoạch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giao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qui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liên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6" name="Rectangle 65">
            <a:extLst>
              <a:ext uri="{FF2B5EF4-FFF2-40B4-BE49-F238E27FC236}">
                <a16:creationId xmlns:a16="http://schemas.microsoft.com/office/drawing/2014/main" id="{06B5FDE1-DE41-7779-7621-44965E55B4B7}"/>
              </a:ext>
            </a:extLst>
          </p:cNvPr>
          <p:cNvSpPr/>
          <p:nvPr/>
        </p:nvSpPr>
        <p:spPr>
          <a:xfrm>
            <a:off x="9186531" y="2017335"/>
            <a:ext cx="1242154" cy="45117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5715" indent="0" algn="just">
              <a:lnSpc>
                <a:spcPts val="1800"/>
              </a:lnSpc>
              <a:spcBef>
                <a:spcPts val="0"/>
              </a:spcBef>
              <a:buNone/>
              <a:tabLst>
                <a:tab pos="476885" algn="l"/>
              </a:tabLst>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UBND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marL="0" marR="5715" indent="0" algn="just">
              <a:lnSpc>
                <a:spcPts val="1800"/>
              </a:lnSpc>
              <a:spcBef>
                <a:spcPts val="0"/>
              </a:spcBef>
              <a:buNone/>
              <a:tabLst>
                <a:tab pos="476885"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triển</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giao Sở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 trì, phối hợp với các cơ quan báo chí và các cơ quan liên quan lập kế hoạch thực hiện của địa phương, báo cáo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UBND</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tỉnh xem xét</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gửi Bộ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theo dõi thực hiện</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7" name="Group 36">
            <a:extLst>
              <a:ext uri="{FF2B5EF4-FFF2-40B4-BE49-F238E27FC236}">
                <a16:creationId xmlns:a16="http://schemas.microsoft.com/office/drawing/2014/main" id="{92BB7727-3C76-3631-60C5-7350250B246F}"/>
              </a:ext>
            </a:extLst>
          </p:cNvPr>
          <p:cNvGrpSpPr/>
          <p:nvPr/>
        </p:nvGrpSpPr>
        <p:grpSpPr>
          <a:xfrm rot="5400000">
            <a:off x="864246" y="1566965"/>
            <a:ext cx="344039" cy="601395"/>
            <a:chOff x="1821527" y="1583388"/>
            <a:chExt cx="350031" cy="409470"/>
          </a:xfrm>
        </p:grpSpPr>
        <p:sp>
          <p:nvSpPr>
            <p:cNvPr id="38" name="Arrow: Right 37">
              <a:extLst>
                <a:ext uri="{FF2B5EF4-FFF2-40B4-BE49-F238E27FC236}">
                  <a16:creationId xmlns:a16="http://schemas.microsoft.com/office/drawing/2014/main" id="{6485DA6A-C703-3E59-3420-7CD353864911}"/>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1D572BC5-7FEE-7BDC-3742-DC3C67CE0BA0}"/>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3" name="Group 42">
            <a:extLst>
              <a:ext uri="{FF2B5EF4-FFF2-40B4-BE49-F238E27FC236}">
                <a16:creationId xmlns:a16="http://schemas.microsoft.com/office/drawing/2014/main" id="{5DB4A987-39BD-5830-ABE0-10081E393B5B}"/>
              </a:ext>
            </a:extLst>
          </p:cNvPr>
          <p:cNvGrpSpPr/>
          <p:nvPr/>
        </p:nvGrpSpPr>
        <p:grpSpPr>
          <a:xfrm rot="5400000">
            <a:off x="5844646" y="1636071"/>
            <a:ext cx="312149" cy="523127"/>
            <a:chOff x="1821527" y="1583388"/>
            <a:chExt cx="350031" cy="409470"/>
          </a:xfrm>
        </p:grpSpPr>
        <p:sp>
          <p:nvSpPr>
            <p:cNvPr id="44" name="Arrow: Right 43">
              <a:extLst>
                <a:ext uri="{FF2B5EF4-FFF2-40B4-BE49-F238E27FC236}">
                  <a16:creationId xmlns:a16="http://schemas.microsoft.com/office/drawing/2014/main" id="{1EF026B2-271C-DBCA-FA19-A0FD63CAF079}"/>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8" name="Arrow: Right 4">
              <a:extLst>
                <a:ext uri="{FF2B5EF4-FFF2-40B4-BE49-F238E27FC236}">
                  <a16:creationId xmlns:a16="http://schemas.microsoft.com/office/drawing/2014/main" id="{7D794613-7451-4818-9CE1-C7773399D7CB}"/>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A3533619-64A0-CD50-207B-474C88DAD2DF}"/>
              </a:ext>
            </a:extLst>
          </p:cNvPr>
          <p:cNvGrpSpPr/>
          <p:nvPr/>
        </p:nvGrpSpPr>
        <p:grpSpPr>
          <a:xfrm rot="5400000">
            <a:off x="9638062" y="1582287"/>
            <a:ext cx="288168" cy="612143"/>
            <a:chOff x="1821527" y="1583388"/>
            <a:chExt cx="350031" cy="409470"/>
          </a:xfrm>
        </p:grpSpPr>
        <p:sp>
          <p:nvSpPr>
            <p:cNvPr id="53" name="Arrow: Right 52">
              <a:extLst>
                <a:ext uri="{FF2B5EF4-FFF2-40B4-BE49-F238E27FC236}">
                  <a16:creationId xmlns:a16="http://schemas.microsoft.com/office/drawing/2014/main" id="{F9BE12D7-BE94-C7A3-36AC-3CDFEDAB232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088952-8C7F-0464-24A4-38329D96A3F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8" name="Group 57">
            <a:extLst>
              <a:ext uri="{FF2B5EF4-FFF2-40B4-BE49-F238E27FC236}">
                <a16:creationId xmlns:a16="http://schemas.microsoft.com/office/drawing/2014/main" id="{73D7D54C-DED1-E876-7205-F840433415E0}"/>
              </a:ext>
            </a:extLst>
          </p:cNvPr>
          <p:cNvGrpSpPr/>
          <p:nvPr/>
        </p:nvGrpSpPr>
        <p:grpSpPr>
          <a:xfrm rot="5400000">
            <a:off x="10997605" y="1582288"/>
            <a:ext cx="288168" cy="612143"/>
            <a:chOff x="1821527" y="1583388"/>
            <a:chExt cx="350031" cy="409470"/>
          </a:xfrm>
        </p:grpSpPr>
        <p:sp>
          <p:nvSpPr>
            <p:cNvPr id="59" name="Arrow: Right 58">
              <a:extLst>
                <a:ext uri="{FF2B5EF4-FFF2-40B4-BE49-F238E27FC236}">
                  <a16:creationId xmlns:a16="http://schemas.microsoft.com/office/drawing/2014/main" id="{5DAAC8BE-E5D0-8468-3894-15F9C8457D41}"/>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0" name="Arrow: Right 4">
              <a:extLst>
                <a:ext uri="{FF2B5EF4-FFF2-40B4-BE49-F238E27FC236}">
                  <a16:creationId xmlns:a16="http://schemas.microsoft.com/office/drawing/2014/main" id="{64A7D800-F7F0-38BD-4029-A8FB14B9C1A2}"/>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521825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2352306"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chung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52918" y="2076407"/>
            <a:ext cx="2347696" cy="43352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5715" indent="0" algn="just">
              <a:lnSpc>
                <a:spcPts val="1800"/>
              </a:lnSpc>
              <a:buNone/>
              <a:tabLst>
                <a:tab pos="476885" algn="l"/>
              </a:tabLst>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X</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uất bản phẩm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cung cấp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nội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dung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 tin thiết yếu phục vụ nhiệm vụ chính trị, phát triển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KTXH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mà người dân cần có,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hà nước cần cung cấp</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nhưng xã hội chưa đáp ứng được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Ư</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 tiên phục vụ đối tượng là đồng bào dân tộc thiểu số, vùng có tỷ lệ hộ nghèo cao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5715" indent="0" algn="just">
              <a:lnSpc>
                <a:spcPts val="1800"/>
              </a:lnSpc>
              <a:buNone/>
              <a:tabLst>
                <a:tab pos="476885" algn="l"/>
              </a:tabLst>
            </a:pP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k</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trùng lặp</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nhiệm vụ</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chương trình, đề án khác.</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2915918" y="1314861"/>
            <a:ext cx="1915962"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Tiêu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chí</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lựa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chọn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đề</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tài</a:t>
            </a:r>
            <a:r>
              <a:rPr lang="en-US" sz="1600" b="1" dirty="0">
                <a:solidFill>
                  <a:schemeClr val="tx1"/>
                </a:solidFill>
                <a:latin typeface="Times New Roman" panose="02020603050405020304" pitchFamily="18" charset="0"/>
                <a:cs typeface="Times New Roman" panose="02020603050405020304" pitchFamily="18" charset="0"/>
              </a:rPr>
              <a:t> XBP</a:t>
            </a:r>
          </a:p>
        </p:txBody>
      </p:sp>
      <p:sp>
        <p:nvSpPr>
          <p:cNvPr id="24" name="Rectangle 23">
            <a:extLst>
              <a:ext uri="{FF2B5EF4-FFF2-40B4-BE49-F238E27FC236}">
                <a16:creationId xmlns:a16="http://schemas.microsoft.com/office/drawing/2014/main" id="{B92D2FE1-678B-1287-89E7-940554E6B989}"/>
              </a:ext>
            </a:extLst>
          </p:cNvPr>
          <p:cNvSpPr/>
          <p:nvPr/>
        </p:nvSpPr>
        <p:spPr>
          <a:xfrm>
            <a:off x="2842107" y="2105833"/>
            <a:ext cx="2126801" cy="43058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Phổ</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tuyên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trương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lối</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Đảng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NN; </a:t>
            </a:r>
            <a:r>
              <a:rPr lang="vi-VN" sz="1600" dirty="0">
                <a:solidFill>
                  <a:schemeClr val="tx1"/>
                </a:solidFill>
                <a:effectLst/>
                <a:latin typeface="Times New Roman" panose="02020603050405020304" pitchFamily="18" charset="0"/>
                <a:ea typeface="Calibri" panose="020F0502020204030204" pitchFamily="34" charset="0"/>
              </a:rPr>
              <a:t>Phổ biến kiến thức </a:t>
            </a:r>
            <a:r>
              <a:rPr lang="en-US" sz="1600" dirty="0" smtClean="0">
                <a:solidFill>
                  <a:schemeClr val="tx1"/>
                </a:solidFill>
                <a:effectLst/>
                <a:latin typeface="Times New Roman" panose="02020603050405020304" pitchFamily="18" charset="0"/>
                <a:ea typeface="Calibri" panose="020F0502020204030204" pitchFamily="34" charset="0"/>
              </a:rPr>
              <a:t>KHKT;</a:t>
            </a:r>
            <a:r>
              <a:rPr lang="en-US" sz="1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giới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thiệu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vinh</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rPr>
              <a:t>cá nhân điển hình</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ts val="1800"/>
              </a:lnSpc>
              <a:spcBef>
                <a:spcPts val="0"/>
              </a:spcBef>
              <a:buFontTx/>
              <a:buChar char="-"/>
            </a:pP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rPr>
              <a:t>theo</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định</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dạng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xuất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điện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tử</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thông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thường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xuất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dạng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âm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thanh</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xuất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đa</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phương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tiện</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ts val="1800"/>
              </a:lnSpc>
              <a:spcBef>
                <a:spcPts val="0"/>
              </a:spcBef>
              <a:buFontTx/>
              <a:buChar char="-"/>
            </a:pP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rPr>
              <a:t>phải đảm bảo quy định </a:t>
            </a:r>
            <a:r>
              <a:rPr lang="en-US" sz="1600" dirty="0" err="1">
                <a:solidFill>
                  <a:schemeClr val="tx1"/>
                </a:solidFill>
                <a:effectLst/>
                <a:latin typeface="Times New Roman" panose="02020603050405020304" pitchFamily="18" charset="0"/>
                <a:ea typeface="Calibri" panose="020F0502020204030204" pitchFamily="34" charset="0"/>
              </a:rPr>
              <a:t>về</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pháp luật xuất bản và sở hữu trí tuệ</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220001" y="2117908"/>
            <a:ext cx="1502806" cy="430585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Đăng</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ký</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Xét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chọn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tài</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Tổ</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chức</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xuất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bản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Phát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hành</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905008" y="2089590"/>
            <a:ext cx="1337976" cy="4322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vi-VN" sz="1600" dirty="0">
                <a:solidFill>
                  <a:schemeClr val="tx1"/>
                </a:solidFill>
                <a:effectLst/>
                <a:latin typeface="Times New Roman" panose="02020603050405020304" pitchFamily="18" charset="0"/>
                <a:ea typeface="Calibri" panose="020F0502020204030204" pitchFamily="34" charset="0"/>
              </a:rPr>
              <a:t>Các bộ, cơ quan Trung ương</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algn="just">
              <a:lnSpc>
                <a:spcPts val="1700"/>
              </a:lnSpc>
            </a:pPr>
            <a:r>
              <a:rPr lang="en-US"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lập kế hoạch thực hiện gửi 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theo dõi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xét chọn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1109223" y="1682098"/>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683903" y="1671167"/>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560874"/>
            <a:ext cx="11756145" cy="580415"/>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2200" b="1" dirty="0" smtClean="0">
                <a:effectLst/>
                <a:latin typeface="Times New Roman" panose="02020603050405020304" pitchFamily="18" charset="0"/>
                <a:ea typeface="Calibri" panose="020F0502020204030204" pitchFamily="34" charset="0"/>
              </a:rPr>
              <a:t>9. </a:t>
            </a:r>
            <a:r>
              <a:rPr lang="vi-VN" sz="2200" b="1" dirty="0" smtClean="0">
                <a:effectLst/>
                <a:latin typeface="Times New Roman" panose="02020603050405020304" pitchFamily="18" charset="0"/>
                <a:ea typeface="Calibri" panose="020F0502020204030204" pitchFamily="34" charset="0"/>
              </a:rPr>
              <a:t>SẢN XUẤT MỚI CÁC XUẤT BẢN PHẨM CUNG CẤP NỘI DUNG THIẾT YẾU</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6905008" y="1300462"/>
            <a:ext cx="5045987" cy="44669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8899195" y="1672759"/>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711514" y="1636482"/>
            <a:ext cx="330549" cy="586531"/>
            <a:chOff x="1833066" y="1568100"/>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9935095" y="2089590"/>
            <a:ext cx="2015900" cy="4322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Đảm</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bảo</a:t>
            </a:r>
            <a:r>
              <a:rPr lang="vi-VN" sz="1500" dirty="0">
                <a:solidFill>
                  <a:schemeClr val="tx1"/>
                </a:solidFill>
                <a:effectLst/>
                <a:latin typeface="Times New Roman" panose="02020603050405020304" pitchFamily="18" charset="0"/>
                <a:ea typeface="Calibri" panose="020F0502020204030204" pitchFamily="34" charset="0"/>
              </a:rPr>
              <a:t> xuất bản phẩm mới</a:t>
            </a:r>
            <a:r>
              <a:rPr lang="en-US" sz="1500" dirty="0">
                <a:solidFill>
                  <a:schemeClr val="tx1"/>
                </a:solidFill>
                <a:effectLst/>
                <a:latin typeface="Times New Roman" panose="02020603050405020304" pitchFamily="18" charset="0"/>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không trùng lặp với đề tài xuất bản phẩm đã có</a:t>
            </a:r>
            <a:r>
              <a:rPr lang="en-US" sz="1500" dirty="0">
                <a:solidFill>
                  <a:schemeClr val="tx1"/>
                </a:solidFill>
                <a:latin typeface="Times New Roman" panose="02020603050405020304" pitchFamily="18" charset="0"/>
                <a:ea typeface="Calibri" panose="020F0502020204030204" pitchFamily="34"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Thực hiện xuất bản, tổ chức phát hành xuất bản phẩm theo quy định của Luật Xuất bản</a:t>
            </a:r>
            <a:r>
              <a:rPr lang="en-US" sz="1500" dirty="0">
                <a:solidFill>
                  <a:schemeClr val="tx1"/>
                </a:solidFill>
                <a:effectLst/>
                <a:latin typeface="Times New Roman" panose="02020603050405020304" pitchFamily="18" charset="0"/>
                <a:ea typeface="Calibri" panose="020F0502020204030204" pitchFamily="34"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Quản</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lý</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sử</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dụng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kinh</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phí</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đúng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quy</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định</a:t>
            </a:r>
            <a:r>
              <a:rPr lang="en-US" sz="1500" dirty="0">
                <a:solidFill>
                  <a:schemeClr val="tx1"/>
                </a:solidFill>
                <a:latin typeface="Times New Roman" panose="02020603050405020304" pitchFamily="18" charset="0"/>
                <a:ea typeface="Calibri" panose="020F0502020204030204" pitchFamily="34" charset="0"/>
              </a:rPr>
              <a:t>;</a:t>
            </a:r>
          </a:p>
          <a:p>
            <a:pPr marL="0" indent="0" algn="just">
              <a:lnSpc>
                <a:spcPts val="1800"/>
              </a:lnSpc>
              <a:spcBef>
                <a:spcPts val="0"/>
              </a:spcBef>
              <a:buNone/>
            </a:pPr>
            <a:r>
              <a:rPr lang="en-US" sz="1500" dirty="0">
                <a:solidFill>
                  <a:schemeClr val="tx1"/>
                </a:solidFill>
                <a:effectLst/>
                <a:latin typeface="+mj-lt"/>
                <a:ea typeface="Calibri" panose="020F0502020204030204" pitchFamily="34" charset="0"/>
                <a:cs typeface="Times New Roman" panose="02020603050405020304" pitchFamily="18" charset="0"/>
              </a:rPr>
              <a:t>- </a:t>
            </a:r>
            <a:r>
              <a:rPr lang="vi-VN" sz="1500" dirty="0">
                <a:solidFill>
                  <a:schemeClr val="tx1"/>
                </a:solidFill>
                <a:effectLst/>
                <a:latin typeface="+mj-lt"/>
                <a:ea typeface="Calibri" panose="020F0502020204030204" pitchFamily="34" charset="0"/>
                <a:cs typeface="Times New Roman" panose="02020603050405020304" pitchFamily="18" charset="0"/>
              </a:rPr>
              <a:t>Phát hành xuất bản phẩm điện tử thuộc Tiểu dự án lên trên nền tảng công nghệ cung </a:t>
            </a:r>
            <a:r>
              <a:rPr lang="vi-VN" sz="1500" dirty="0">
                <a:solidFill>
                  <a:schemeClr val="tx1"/>
                </a:solidFill>
                <a:latin typeface="Times New Roman" panose="02020603050405020304" pitchFamily="18" charset="0"/>
                <a:cs typeface="Times New Roman" panose="02020603050405020304" pitchFamily="18" charset="0"/>
              </a:rPr>
              <a:t>cấp xuất bản phẩm điện tử do Bộ </a:t>
            </a:r>
            <a:r>
              <a:rPr lang="en-US" sz="1500" dirty="0">
                <a:solidFill>
                  <a:schemeClr val="tx1"/>
                </a:solidFill>
                <a:latin typeface="Times New Roman" panose="02020603050405020304" pitchFamily="18" charset="0"/>
                <a:cs typeface="Times New Roman" panose="02020603050405020304" pitchFamily="18" charset="0"/>
              </a:rPr>
              <a:t>TTTT</a:t>
            </a:r>
            <a:r>
              <a:rPr lang="vi-VN" sz="1500" dirty="0">
                <a:solidFill>
                  <a:schemeClr val="tx1"/>
                </a:solidFill>
                <a:latin typeface="Times New Roman" panose="02020603050405020304" pitchFamily="18" charset="0"/>
                <a:cs typeface="Times New Roman" panose="02020603050405020304" pitchFamily="18" charset="0"/>
              </a:rPr>
              <a:t> </a:t>
            </a:r>
            <a:r>
              <a:rPr lang="vi-VN" sz="1500" dirty="0">
                <a:solidFill>
                  <a:schemeClr val="tx1"/>
                </a:solidFill>
                <a:effectLst/>
                <a:latin typeface="+mj-lt"/>
                <a:ea typeface="Calibri" panose="020F0502020204030204" pitchFamily="34" charset="0"/>
                <a:cs typeface="Times New Roman" panose="02020603050405020304" pitchFamily="18" charset="0"/>
              </a:rPr>
              <a:t>quản lý</a:t>
            </a:r>
            <a:r>
              <a:rPr lang="en-US" sz="1500" dirty="0">
                <a:solidFill>
                  <a:schemeClr val="tx1"/>
                </a:solidFill>
                <a:effectLst/>
                <a:latin typeface="+mj-lt"/>
                <a:ea typeface="Calibri" panose="020F0502020204030204" pitchFamily="34" charset="0"/>
                <a:cs typeface="Times New Roman" panose="02020603050405020304" pitchFamily="18" charset="0"/>
              </a:rPr>
              <a:t>.</a:t>
            </a:r>
            <a:endParaRPr lang="en-US" sz="1500" dirty="0">
              <a:solidFill>
                <a:schemeClr val="tx1"/>
              </a:solidFill>
              <a:latin typeface="+mj-lt"/>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0706514" y="1656830"/>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425185" y="2089591"/>
            <a:ext cx="1337976" cy="432209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6985" indent="0" algn="just">
              <a:lnSpc>
                <a:spcPts val="1900"/>
              </a:lnSpc>
              <a:spcBef>
                <a:spcPts val="0"/>
              </a:spcBef>
              <a:spcAft>
                <a:spcPts val="800"/>
              </a:spcAft>
              <a:buNone/>
              <a:tabLst>
                <a:tab pos="476885" algn="l"/>
              </a:tabLst>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UBND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p>
          <a:p>
            <a:pPr marL="0" marR="6985" indent="0" algn="just">
              <a:lnSpc>
                <a:spcPts val="1900"/>
              </a:lnSpc>
              <a:spcBef>
                <a:spcPts val="0"/>
              </a:spcBef>
              <a:spcAft>
                <a:spcPts val="800"/>
              </a:spcAft>
              <a:buNone/>
              <a:tabLst>
                <a:tab pos="476885" algn="l"/>
              </a:tabLst>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lập kế hoạch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xét chọn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đề tài xuất bản phẩm mới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6985" indent="0" algn="just">
              <a:lnSpc>
                <a:spcPts val="1900"/>
              </a:lnSpc>
              <a:spcBef>
                <a:spcPts val="0"/>
              </a:spcBef>
              <a:spcAft>
                <a:spcPts val="800"/>
              </a:spcAft>
              <a:buNone/>
              <a:tabLst>
                <a:tab pos="476885" algn="l"/>
              </a:tabLst>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Phê duyệt đề tài, quản lý, chỉ đạo thực hiện kế hoạch,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g</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ửi 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theo dõi</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8" name="Rectangle 47">
            <a:extLst>
              <a:ext uri="{FF2B5EF4-FFF2-40B4-BE49-F238E27FC236}">
                <a16:creationId xmlns:a16="http://schemas.microsoft.com/office/drawing/2014/main" id="{01F77150-3970-9FFB-97D1-745D94899DF3}"/>
              </a:ext>
            </a:extLst>
          </p:cNvPr>
          <p:cNvSpPr/>
          <p:nvPr/>
        </p:nvSpPr>
        <p:spPr>
          <a:xfrm>
            <a:off x="5082669" y="1314860"/>
            <a:ext cx="1581295" cy="42672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Quy</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trình</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37" name="Group 36">
            <a:extLst>
              <a:ext uri="{FF2B5EF4-FFF2-40B4-BE49-F238E27FC236}">
                <a16:creationId xmlns:a16="http://schemas.microsoft.com/office/drawing/2014/main" id="{92005256-EB04-1816-78C2-436208F7CD78}"/>
              </a:ext>
            </a:extLst>
          </p:cNvPr>
          <p:cNvGrpSpPr/>
          <p:nvPr/>
        </p:nvGrpSpPr>
        <p:grpSpPr>
          <a:xfrm rot="5400000">
            <a:off x="7459723" y="1669295"/>
            <a:ext cx="346600" cy="517387"/>
            <a:chOff x="1821527" y="1583388"/>
            <a:chExt cx="350031" cy="409470"/>
          </a:xfrm>
        </p:grpSpPr>
        <p:sp>
          <p:nvSpPr>
            <p:cNvPr id="38" name="Arrow: Right 37">
              <a:extLst>
                <a:ext uri="{FF2B5EF4-FFF2-40B4-BE49-F238E27FC236}">
                  <a16:creationId xmlns:a16="http://schemas.microsoft.com/office/drawing/2014/main" id="{2B848D81-0A03-1F77-A568-FADF1D8D1E8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443E8042-2C80-2564-424E-A17926526FD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623969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1631699"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chung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52918" y="2076407"/>
            <a:ext cx="1548291" cy="44960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900"/>
              </a:lnSpc>
              <a:spcBef>
                <a:spcPts val="600"/>
              </a:spcBef>
            </a:pPr>
            <a:r>
              <a:rPr lang="vi-VN" sz="1600" dirty="0">
                <a:solidFill>
                  <a:srgbClr val="000000"/>
                </a:solidFill>
                <a:effectLst/>
                <a:latin typeface="Times New Roman" panose="02020603050405020304" pitchFamily="18" charset="0"/>
                <a:ea typeface="Times New Roman" panose="02020603050405020304" pitchFamily="18" charset="0"/>
              </a:rPr>
              <a:t>Các tác phẩm báo chí in</a:t>
            </a:r>
            <a:r>
              <a:rPr lang="en-US" sz="1600" dirty="0">
                <a:solidFill>
                  <a:srgbClr val="000000"/>
                </a:solidFill>
                <a:effectLst/>
                <a:latin typeface="Times New Roman" panose="02020603050405020304" pitchFamily="18" charset="0"/>
                <a:ea typeface="Times New Roman" panose="02020603050405020304" pitchFamily="18" charset="0"/>
              </a:rPr>
              <a:t>,</a:t>
            </a:r>
            <a:r>
              <a:rPr lang="vi-VN" sz="1600" dirty="0">
                <a:solidFill>
                  <a:srgbClr val="000000"/>
                </a:solidFill>
                <a:effectLst/>
                <a:latin typeface="Times New Roman" panose="02020603050405020304" pitchFamily="18" charset="0"/>
                <a:ea typeface="Times New Roman" panose="02020603050405020304" pitchFamily="18" charset="0"/>
              </a:rPr>
              <a:t> các chương trình phát thanh, truyền hình được lựa chọn có nội dung thông tin thiết yếu,</a:t>
            </a:r>
            <a:r>
              <a:rPr lang="en-US" sz="1600" dirty="0">
                <a:solidFill>
                  <a:srgbClr val="000000"/>
                </a:solidFill>
                <a:effectLst/>
                <a:latin typeface="Times New Roman" panose="02020603050405020304" pitchFamily="18" charset="0"/>
                <a:ea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rPr>
              <a:t>có</a:t>
            </a:r>
            <a:r>
              <a:rPr lang="en-US" sz="1600" dirty="0">
                <a:solidFill>
                  <a:srgbClr val="000000"/>
                </a:solidFill>
                <a:effectLst/>
                <a:latin typeface="Times New Roman" panose="02020603050405020304" pitchFamily="18" charset="0"/>
                <a:ea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rPr>
              <a:t>giá</a:t>
            </a:r>
            <a:r>
              <a:rPr lang="en-US" sz="1600" dirty="0">
                <a:solidFill>
                  <a:srgbClr val="000000"/>
                </a:solidFill>
                <a:effectLst/>
                <a:latin typeface="Times New Roman" panose="02020603050405020304" pitchFamily="18" charset="0"/>
                <a:ea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rPr>
              <a:t>trị</a:t>
            </a:r>
            <a:r>
              <a:rPr lang="en-US" sz="1600" dirty="0">
                <a:solidFill>
                  <a:srgbClr val="000000"/>
                </a:solidFill>
                <a:effectLst/>
                <a:latin typeface="Times New Roman" panose="02020603050405020304" pitchFamily="18" charset="0"/>
                <a:ea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rPr>
              <a:t>sử</a:t>
            </a:r>
            <a:r>
              <a:rPr lang="en-US" sz="1600" dirty="0">
                <a:solidFill>
                  <a:srgbClr val="000000"/>
                </a:solidFill>
                <a:effectLst/>
                <a:latin typeface="Times New Roman" panose="02020603050405020304" pitchFamily="18" charset="0"/>
                <a:ea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rPr>
              <a:t>dụng</a:t>
            </a:r>
            <a:r>
              <a:rPr lang="en-US" sz="1600" dirty="0">
                <a:solidFill>
                  <a:srgbClr val="000000"/>
                </a:solidFill>
                <a:effectLst/>
                <a:latin typeface="Times New Roman" panose="02020603050405020304" pitchFamily="18" charset="0"/>
                <a:ea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rPr>
              <a:t>lâu dài cần phổ biến rộng rãi cho xã hội.</a:t>
            </a:r>
            <a:endParaRPr lang="en-US" sz="1600" dirty="0">
              <a:effectLst/>
              <a:latin typeface="Times New Roman" panose="02020603050405020304" pitchFamily="18" charset="0"/>
              <a:ea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668234" y="1314861"/>
            <a:ext cx="1279410"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Tiêu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chí</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lựa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chọn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3649957" y="2095022"/>
            <a:ext cx="1229525" cy="44785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a:t>
            </a:r>
          </a:p>
          <a:p>
            <a:pPr algn="just">
              <a:lnSpc>
                <a:spcPts val="1800"/>
              </a:lnSpc>
              <a:spcBef>
                <a:spcPts val="0"/>
              </a:spcBef>
              <a:buFontTx/>
              <a:buChar char="-"/>
            </a:pP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đổi</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800"/>
              </a:lnSpc>
              <a:spcBef>
                <a:spcPts val="0"/>
              </a:spcBef>
              <a:buFontTx/>
              <a:buChar char="-"/>
            </a:pP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hiệu</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quả</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140842" y="2117908"/>
            <a:ext cx="1687388" cy="4457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5715" indent="0" algn="just">
              <a:lnSpc>
                <a:spcPts val="1800"/>
              </a:lnSpc>
              <a:spcBef>
                <a:spcPts val="600"/>
              </a:spcBef>
              <a:buNone/>
            </a:pP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ựa chọn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danh</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mục</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tác phẩm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 hiện chuyển tác phẩm báo</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tạp</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sang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tác</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tạp</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chí điện tử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C</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huyển đổi chương trình phát thanh, truyền hình sang công nghệ số</a:t>
            </a:r>
            <a:r>
              <a:rPr lang="en-US" sz="15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Đăng trên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trang</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chuyên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mục</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điện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tạp</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điện tử; phát</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sóng</a:t>
            </a:r>
            <a:r>
              <a:rPr lang="vi-VN"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đăng các chương trình phát thanh, truyền hình</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5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7066940" y="2104754"/>
            <a:ext cx="1372439" cy="4457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en-US" sz="1600" dirty="0" err="1">
                <a:solidFill>
                  <a:schemeClr val="tx1"/>
                </a:solidFill>
                <a:effectLst/>
                <a:latin typeface="Times New Roman" panose="02020603050405020304" pitchFamily="18" charset="0"/>
                <a:ea typeface="Calibri" panose="020F0502020204030204" pitchFamily="34" charset="0"/>
              </a:rPr>
              <a:t>Cơ</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quan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chủ</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quản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báo</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chí</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chỉ đạo xây dựng, triển khai thực hiện kế hoạch; phê duyệt danh mục tác phẩm chuyển đổi gửi 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vào kế hoạch thực hiện</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783951" y="1679921"/>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2397829" y="1671167"/>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431328"/>
            <a:ext cx="11756145" cy="580415"/>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2000" b="1" dirty="0" smtClean="0">
                <a:effectLst/>
                <a:latin typeface="Times New Roman" panose="02020603050405020304" pitchFamily="18" charset="0"/>
                <a:ea typeface="Calibri" panose="020F0502020204030204" pitchFamily="34" charset="0"/>
                <a:cs typeface="Times New Roman" panose="02020603050405020304" pitchFamily="18" charset="0"/>
              </a:rPr>
              <a:t>10. </a:t>
            </a:r>
            <a:r>
              <a:rPr lang="vi-VN" sz="2000" b="1" dirty="0" smtClean="0">
                <a:effectLst/>
                <a:latin typeface="Times New Roman" panose="02020603050405020304" pitchFamily="18" charset="0"/>
                <a:ea typeface="Calibri" panose="020F0502020204030204" pitchFamily="34" charset="0"/>
                <a:cs typeface="Times New Roman" panose="02020603050405020304" pitchFamily="18" charset="0"/>
              </a:rPr>
              <a:t>LỰA CHỌN TÁC PHẨM BÁO CHÍ CÓ NỘI DUNG THIẾT YẾU, CÓ GIÁ TRỊ PHỔ BIẾN LÂU DÀI ĐỂ CHUYỂN SANG ĐỊNH DẠNG SỐ VÀ PHÁT HÀNH TRÊN KHÔNG GIAN MẠNG</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7049386" y="1300462"/>
            <a:ext cx="4901609" cy="44669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5.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102230" y="1694418"/>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770444" y="1654220"/>
            <a:ext cx="365943" cy="586531"/>
            <a:chOff x="1833066" y="1568100"/>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159531" y="2089590"/>
            <a:ext cx="1791464" cy="446943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chí</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0"/>
              </a:spcBef>
              <a:buNone/>
            </a:pPr>
            <a:r>
              <a:rPr lang="en-US" sz="15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500" dirty="0">
                <a:solidFill>
                  <a:schemeClr val="tx1"/>
                </a:solidFill>
                <a:effectLst/>
                <a:latin typeface="Times New Roman" panose="02020603050405020304" pitchFamily="18" charset="0"/>
                <a:ea typeface="Calibri" panose="020F0502020204030204" pitchFamily="34" charset="0"/>
              </a:rPr>
              <a:t>Thực hiện nội dung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theo</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kế</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hoạch</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trong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phạm</a:t>
            </a:r>
            <a:r>
              <a:rPr lang="en-US" sz="1500" dirty="0">
                <a:solidFill>
                  <a:schemeClr val="tx1"/>
                </a:solidFill>
                <a:effectLst/>
                <a:latin typeface="Times New Roman" panose="02020603050405020304" pitchFamily="18" charset="0"/>
                <a:ea typeface="Calibri" panose="020F0502020204030204" pitchFamily="34" charset="0"/>
              </a:rPr>
              <a:t> vi </a:t>
            </a:r>
            <a:r>
              <a:rPr lang="en-US" sz="1500" dirty="0" err="1">
                <a:solidFill>
                  <a:schemeClr val="tx1"/>
                </a:solidFill>
                <a:effectLst/>
                <a:latin typeface="Times New Roman" panose="02020603050405020304" pitchFamily="18" charset="0"/>
                <a:ea typeface="Calibri" panose="020F0502020204030204" pitchFamily="34" charset="0"/>
              </a:rPr>
              <a:t>dự</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toán</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được</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giao</a:t>
            </a:r>
            <a:r>
              <a:rPr lang="en-US" sz="1500" dirty="0">
                <a:solidFill>
                  <a:schemeClr val="tx1"/>
                </a:solidFill>
                <a:latin typeface="Times New Roman" panose="02020603050405020304" pitchFamily="18" charset="0"/>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Chịu trách nhiệm trước pháp luật về bản quyền tác phẩm báo chí</a:t>
            </a:r>
            <a:r>
              <a:rPr lang="en-US" sz="1500" dirty="0">
                <a:solidFill>
                  <a:schemeClr val="tx1"/>
                </a:solidFill>
                <a:effectLst/>
                <a:latin typeface="Times New Roman" panose="02020603050405020304" pitchFamily="18" charset="0"/>
                <a:ea typeface="Calibri" panose="020F0502020204030204" pitchFamily="34" charset="0"/>
              </a:rPr>
              <a:t>; </a:t>
            </a:r>
          </a:p>
          <a:p>
            <a:pPr marL="0" indent="0" algn="just">
              <a:lnSpc>
                <a:spcPts val="1800"/>
              </a:lnSpc>
              <a:spcBef>
                <a:spcPts val="0"/>
              </a:spcBef>
              <a:buNone/>
            </a:pPr>
            <a:r>
              <a:rPr lang="en-US" sz="1500" dirty="0">
                <a:solidFill>
                  <a:schemeClr val="tx1"/>
                </a:solidFill>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Quản</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lý</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kinh</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phí</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thực</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hiện</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nhiệm</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vụ</a:t>
            </a:r>
            <a:r>
              <a:rPr lang="en-US" sz="1500" dirty="0">
                <a:solidFill>
                  <a:schemeClr val="tx1"/>
                </a:solidFill>
                <a:latin typeface="Times New Roman" panose="02020603050405020304" pitchFamily="18" charset="0"/>
                <a:ea typeface="Calibri" panose="020F0502020204030204" pitchFamily="34" charset="0"/>
              </a:rPr>
              <a:t>.</a:t>
            </a:r>
            <a:endParaRPr lang="en-US" sz="1500" dirty="0">
              <a:solidFill>
                <a:schemeClr val="tx1"/>
              </a:solidFill>
              <a:latin typeface="+mj-lt"/>
              <a:ea typeface="Calibri" panose="020F0502020204030204" pitchFamily="34" charset="0"/>
              <a:cs typeface="Times New Roman" panose="02020603050405020304" pitchFamily="18" charset="0"/>
            </a:endParaRPr>
          </a:p>
          <a:p>
            <a:pPr marL="0" indent="0" algn="just">
              <a:lnSpc>
                <a:spcPts val="1800"/>
              </a:lnSpc>
              <a:spcBef>
                <a:spcPts val="0"/>
              </a:spcBef>
              <a:buNone/>
            </a:pPr>
            <a:r>
              <a:rPr lang="en-US" sz="1500" dirty="0">
                <a:solidFill>
                  <a:schemeClr val="tx1"/>
                </a:solidFill>
                <a:latin typeface="+mj-lt"/>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Đăng các tác phẩm báo chí đã chuyển đổi lên trên nền tảng công nghệ cung cấp xuất bản phẩm điện tử, báo điện tử thiết yếu do Bộ </a:t>
            </a:r>
            <a:r>
              <a:rPr lang="en-US" sz="1500" dirty="0">
                <a:solidFill>
                  <a:schemeClr val="tx1"/>
                </a:solidFill>
                <a:effectLst/>
                <a:latin typeface="Times New Roman" panose="02020603050405020304" pitchFamily="18" charset="0"/>
                <a:ea typeface="Calibri" panose="020F0502020204030204" pitchFamily="34" charset="0"/>
              </a:rPr>
              <a:t>TTTT</a:t>
            </a:r>
            <a:r>
              <a:rPr lang="vi-VN" sz="1500" dirty="0">
                <a:solidFill>
                  <a:schemeClr val="tx1"/>
                </a:solidFill>
                <a:effectLst/>
                <a:latin typeface="Times New Roman" panose="02020603050405020304" pitchFamily="18" charset="0"/>
                <a:ea typeface="Calibri" panose="020F0502020204030204" pitchFamily="34" charset="0"/>
              </a:rPr>
              <a:t> thông quản lý</a:t>
            </a:r>
            <a:r>
              <a:rPr lang="en-US" sz="1500" dirty="0">
                <a:solidFill>
                  <a:schemeClr val="tx1"/>
                </a:solidFill>
                <a:effectLst/>
                <a:latin typeface="Times New Roman" panose="02020603050405020304" pitchFamily="18" charset="0"/>
                <a:ea typeface="Calibri" panose="020F0502020204030204" pitchFamily="34" charset="0"/>
              </a:rPr>
              <a:t>.</a:t>
            </a:r>
            <a:endParaRPr lang="en-US" sz="1500" dirty="0">
              <a:solidFill>
                <a:schemeClr val="tx1"/>
              </a:solidFill>
              <a:latin typeface="+mj-lt"/>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0822703" y="1674821"/>
            <a:ext cx="310618"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613235" y="2104753"/>
            <a:ext cx="1372439" cy="446943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6985" indent="0" algn="just">
              <a:lnSpc>
                <a:spcPts val="1900"/>
              </a:lnSpc>
              <a:spcBef>
                <a:spcPts val="0"/>
              </a:spcBef>
              <a:spcAft>
                <a:spcPts val="800"/>
              </a:spcAft>
              <a:buNone/>
              <a:tabLst>
                <a:tab pos="476885" algn="l"/>
              </a:tabLst>
            </a:pP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UBND </a:t>
            </a:r>
            <a:r>
              <a:rPr lang="en-US" sz="16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cấp</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marL="0" marR="6985" indent="0" algn="just">
              <a:lnSpc>
                <a:spcPts val="1900"/>
              </a:lnSpc>
              <a:spcBef>
                <a:spcPts val="0"/>
              </a:spcBef>
              <a:spcAft>
                <a:spcPts val="800"/>
              </a:spcAft>
              <a:buNone/>
              <a:tabLst>
                <a:tab pos="476885" algn="l"/>
              </a:tabLst>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hỉ đạo các cơ quan báo chí địa phương thực hiện các mục tiêu, nhiệm vụ của Tiểu dự án; giao Sở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làm đầu mối tham mưu, tổng hợp kế hoạch thực hiện</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8" name="Rectangle 47">
            <a:extLst>
              <a:ext uri="{FF2B5EF4-FFF2-40B4-BE49-F238E27FC236}">
                <a16:creationId xmlns:a16="http://schemas.microsoft.com/office/drawing/2014/main" id="{01F77150-3970-9FFB-97D1-745D94899DF3}"/>
              </a:ext>
            </a:extLst>
          </p:cNvPr>
          <p:cNvSpPr/>
          <p:nvPr/>
        </p:nvSpPr>
        <p:spPr>
          <a:xfrm>
            <a:off x="5082669" y="1314860"/>
            <a:ext cx="1687388" cy="42672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Quy</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trình</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37" name="Group 36">
            <a:extLst>
              <a:ext uri="{FF2B5EF4-FFF2-40B4-BE49-F238E27FC236}">
                <a16:creationId xmlns:a16="http://schemas.microsoft.com/office/drawing/2014/main" id="{92005256-EB04-1816-78C2-436208F7CD78}"/>
              </a:ext>
            </a:extLst>
          </p:cNvPr>
          <p:cNvGrpSpPr/>
          <p:nvPr/>
        </p:nvGrpSpPr>
        <p:grpSpPr>
          <a:xfrm rot="5400000">
            <a:off x="7493908" y="1675876"/>
            <a:ext cx="426726" cy="517387"/>
            <a:chOff x="1821527" y="1583388"/>
            <a:chExt cx="350031" cy="409470"/>
          </a:xfrm>
        </p:grpSpPr>
        <p:sp>
          <p:nvSpPr>
            <p:cNvPr id="38" name="Arrow: Right 37">
              <a:extLst>
                <a:ext uri="{FF2B5EF4-FFF2-40B4-BE49-F238E27FC236}">
                  <a16:creationId xmlns:a16="http://schemas.microsoft.com/office/drawing/2014/main" id="{2B848D81-0A03-1F77-A568-FADF1D8D1E8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443E8042-2C80-2564-424E-A17926526FD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31" name="Rectangle 30">
            <a:extLst>
              <a:ext uri="{FF2B5EF4-FFF2-40B4-BE49-F238E27FC236}">
                <a16:creationId xmlns:a16="http://schemas.microsoft.com/office/drawing/2014/main" id="{D8B99209-1C6F-2A6E-EB39-D0E043B286A4}"/>
              </a:ext>
            </a:extLst>
          </p:cNvPr>
          <p:cNvSpPr/>
          <p:nvPr/>
        </p:nvSpPr>
        <p:spPr>
          <a:xfrm>
            <a:off x="2014871" y="1308118"/>
            <a:ext cx="1398291"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Đối</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tượng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4D86A20F-131E-E848-AC17-60BD939FEF0E}"/>
              </a:ext>
            </a:extLst>
          </p:cNvPr>
          <p:cNvSpPr/>
          <p:nvPr/>
        </p:nvSpPr>
        <p:spPr>
          <a:xfrm>
            <a:off x="1922916" y="2105832"/>
            <a:ext cx="1502806" cy="445604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800"/>
              </a:lnSpc>
              <a:spcBef>
                <a:spcPts val="0"/>
              </a:spcBef>
              <a:buFontTx/>
              <a:buChar char="-"/>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Đối với báo, tạp chí in: Cơ quan báo, tạp chí thuộc các cơ quan của Đảng, cơ quan nhà nước, tổ chức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CTXH.</a:t>
            </a:r>
          </a:p>
          <a:p>
            <a:pPr algn="just">
              <a:lnSpc>
                <a:spcPts val="1800"/>
              </a:lnSpc>
              <a:spcBef>
                <a:spcPts val="0"/>
              </a:spcBef>
              <a:buFontTx/>
              <a:buChar char="-"/>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Đối với báo nói, báo hình: Các đài phát thanh, truyền hình Trung ương, địa phương quản lý và các cơ quan báo chí có hoạt động phát thanh, truyền hình</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p:txBody>
      </p:sp>
      <p:grpSp>
        <p:nvGrpSpPr>
          <p:cNvPr id="33" name="Group 32">
            <a:extLst>
              <a:ext uri="{FF2B5EF4-FFF2-40B4-BE49-F238E27FC236}">
                <a16:creationId xmlns:a16="http://schemas.microsoft.com/office/drawing/2014/main" id="{64A80958-4FBD-8918-67AE-3A7D3D804FC8}"/>
              </a:ext>
            </a:extLst>
          </p:cNvPr>
          <p:cNvGrpSpPr/>
          <p:nvPr/>
        </p:nvGrpSpPr>
        <p:grpSpPr>
          <a:xfrm rot="5400000">
            <a:off x="4085248" y="1650175"/>
            <a:ext cx="365943" cy="586531"/>
            <a:chOff x="1833066" y="1568100"/>
            <a:chExt cx="350031" cy="409470"/>
          </a:xfrm>
        </p:grpSpPr>
        <p:sp>
          <p:nvSpPr>
            <p:cNvPr id="34" name="Arrow: Right 33">
              <a:extLst>
                <a:ext uri="{FF2B5EF4-FFF2-40B4-BE49-F238E27FC236}">
                  <a16:creationId xmlns:a16="http://schemas.microsoft.com/office/drawing/2014/main" id="{1E3D793C-E909-75BB-D8DF-21B75D432EC9}"/>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Arrow: Right 4">
              <a:extLst>
                <a:ext uri="{FF2B5EF4-FFF2-40B4-BE49-F238E27FC236}">
                  <a16:creationId xmlns:a16="http://schemas.microsoft.com/office/drawing/2014/main" id="{E95AB9D4-CD2A-25E7-9259-0890142613C4}"/>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895091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55A2079-FA98-4876-80F0-72364A7D2EA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4C1B8706-0732-F842-B348-7A078990A96B}"/>
              </a:ext>
            </a:extLst>
          </p:cNvPr>
          <p:cNvSpPr>
            <a:spLocks noGrp="1"/>
          </p:cNvSpPr>
          <p:nvPr>
            <p:ph type="title"/>
          </p:nvPr>
        </p:nvSpPr>
        <p:spPr>
          <a:xfrm>
            <a:off x="3956095" y="833120"/>
            <a:ext cx="3830320" cy="715327"/>
          </a:xfrm>
          <a:solidFill>
            <a:schemeClr val="accent4">
              <a:lumMod val="40000"/>
              <a:lumOff val="60000"/>
              <a:alpha val="72000"/>
            </a:schemeClr>
          </a:solidFill>
          <a:ln>
            <a:solidFill>
              <a:schemeClr val="accent1"/>
            </a:solidFill>
          </a:ln>
        </p:spPr>
        <p:txBody>
          <a:bodyPr>
            <a:normAutofit/>
          </a:bodyPr>
          <a:lstStyle/>
          <a:p>
            <a:pPr algn="ctr"/>
            <a:r>
              <a:rPr lang="en-GB" sz="3600" b="1" dirty="0">
                <a:latin typeface="Times New Roman" panose="02020603050405020304" pitchFamily="18" charset="0"/>
                <a:cs typeface="Times New Roman" panose="02020603050405020304" pitchFamily="18" charset="0"/>
              </a:rPr>
              <a:t>NỘI DUNG</a:t>
            </a:r>
          </a:p>
        </p:txBody>
      </p:sp>
      <p:sp>
        <p:nvSpPr>
          <p:cNvPr id="7" name="Rectangle: Rounded Corners 6">
            <a:extLst>
              <a:ext uri="{FF2B5EF4-FFF2-40B4-BE49-F238E27FC236}">
                <a16:creationId xmlns:a16="http://schemas.microsoft.com/office/drawing/2014/main" id="{E9F8751E-B1AA-5D7A-4C3D-715479023236}"/>
              </a:ext>
            </a:extLst>
          </p:cNvPr>
          <p:cNvSpPr/>
          <p:nvPr/>
        </p:nvSpPr>
        <p:spPr>
          <a:xfrm>
            <a:off x="4828903" y="3741276"/>
            <a:ext cx="2957512" cy="527592"/>
          </a:xfrm>
          <a:prstGeom prst="roundRect">
            <a:avLst>
              <a:gd name="adj" fmla="val 10000"/>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Content Placeholder 7">
            <a:extLst>
              <a:ext uri="{FF2B5EF4-FFF2-40B4-BE49-F238E27FC236}">
                <a16:creationId xmlns:a16="http://schemas.microsoft.com/office/drawing/2014/main" id="{6406A913-EA1B-25C9-CD80-C8FB76757AA5}"/>
              </a:ext>
            </a:extLst>
          </p:cNvPr>
          <p:cNvSpPr>
            <a:spLocks noGrp="1"/>
          </p:cNvSpPr>
          <p:nvPr>
            <p:ph idx="1"/>
          </p:nvPr>
        </p:nvSpPr>
        <p:spPr>
          <a:xfrm>
            <a:off x="855921" y="2163459"/>
            <a:ext cx="10286999" cy="3155633"/>
          </a:xfrm>
          <a:solidFill>
            <a:schemeClr val="accent3">
              <a:lumMod val="20000"/>
              <a:lumOff val="80000"/>
            </a:schemeClr>
          </a:solidFill>
          <a:ln>
            <a:solidFill>
              <a:schemeClr val="accent1"/>
            </a:solidFill>
          </a:ln>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1. </a:t>
            </a:r>
            <a:r>
              <a:rPr lang="en-US" dirty="0" err="1">
                <a:latin typeface="Times New Roman" panose="02020603050405020304" pitchFamily="18" charset="0"/>
                <a:cs typeface="Times New Roman" panose="02020603050405020304" pitchFamily="18" charset="0"/>
              </a:rPr>
              <a:t>Căn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2. </a:t>
            </a:r>
            <a:r>
              <a:rPr lang="en-US" dirty="0" err="1">
                <a:latin typeface="Times New Roman" panose="02020603050405020304" pitchFamily="18" charset="0"/>
                <a:cs typeface="Times New Roman" panose="02020603050405020304" pitchFamily="18" charset="0"/>
              </a:rPr>
              <a:t>Phạm</a:t>
            </a:r>
            <a:r>
              <a:rPr lang="en-US" dirty="0">
                <a:latin typeface="Times New Roman" panose="02020603050405020304" pitchFamily="18" charset="0"/>
                <a:cs typeface="Times New Roman" panose="02020603050405020304" pitchFamily="18" charset="0"/>
              </a:rPr>
              <a:t> vi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4. </a:t>
            </a:r>
            <a:r>
              <a:rPr lang="en-US" dirty="0" err="1">
                <a:latin typeface="Times New Roman" panose="02020603050405020304" pitchFamily="18" charset="0"/>
                <a:cs typeface="Times New Roman" panose="02020603050405020304" pitchFamily="18" charset="0"/>
              </a:rPr>
              <a:t>Nội</a:t>
            </a:r>
            <a:r>
              <a:rPr lang="en-US" dirty="0">
                <a:latin typeface="Times New Roman" panose="02020603050405020304" pitchFamily="18" charset="0"/>
                <a:cs typeface="Times New Roman" panose="02020603050405020304" pitchFamily="18" charset="0"/>
              </a:rPr>
              <a:t> dung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endParaRPr lang="en-US" dirty="0">
              <a:latin typeface="Times New Roman" panose="02020603050405020304" pitchFamily="18" charset="0"/>
              <a:cs typeface="Times New Roman" panose="02020603050405020304" pitchFamily="18" charset="0"/>
            </a:endParaRPr>
          </a:p>
          <a:p>
            <a:pPr marL="914400" indent="-914400">
              <a:buNone/>
            </a:pPr>
            <a:r>
              <a:rPr lang="en-US" dirty="0">
                <a:latin typeface="Times New Roman" panose="02020603050405020304" pitchFamily="18" charset="0"/>
                <a:cs typeface="Times New Roman" panose="02020603050405020304" pitchFamily="18" charset="0"/>
              </a:rPr>
              <a:t>	5.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&amp;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sát</a:t>
            </a:r>
            <a:r>
              <a:rPr lang="en-US" dirty="0">
                <a:latin typeface="Times New Roman" panose="02020603050405020304" pitchFamily="18" charset="0"/>
                <a:cs typeface="Times New Roman" panose="02020603050405020304" pitchFamily="18" charset="0"/>
              </a:rPr>
              <a:t>	</a:t>
            </a:r>
          </a:p>
          <a:p>
            <a:pPr marL="914400" indent="0">
              <a:buNone/>
            </a:pPr>
            <a:r>
              <a:rPr lang="en-US" dirty="0">
                <a:latin typeface="Times New Roman" panose="02020603050405020304" pitchFamily="18" charset="0"/>
                <a:cs typeface="Times New Roman" panose="02020603050405020304" pitchFamily="18" charset="0"/>
              </a:rPr>
              <a:t>6. </a:t>
            </a:r>
            <a:r>
              <a:rPr lang="en-US" dirty="0" err="1">
                <a:latin typeface="Times New Roman" panose="02020603050405020304" pitchFamily="18" charset="0"/>
                <a:cs typeface="Times New Roman" panose="02020603050405020304" pitchFamily="18" charset="0"/>
              </a:rPr>
              <a:t>Tổ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0549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2352306"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chung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52918" y="2076406"/>
            <a:ext cx="2347696" cy="45077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900"/>
              </a:lnSpc>
              <a:spcBef>
                <a:spcPts val="600"/>
              </a:spcBef>
              <a:buNone/>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rPr>
              <a:t>Xuất bản phẩm i</a:t>
            </a:r>
            <a:r>
              <a:rPr lang="en-US" sz="1600" dirty="0">
                <a:solidFill>
                  <a:schemeClr val="tx1"/>
                </a:solidFill>
                <a:effectLst/>
                <a:latin typeface="Times New Roman" panose="02020603050405020304" pitchFamily="18" charset="0"/>
                <a:ea typeface="Calibri" panose="020F0502020204030204" pitchFamily="34" charset="0"/>
              </a:rPr>
              <a:t>n </a:t>
            </a:r>
            <a:r>
              <a:rPr lang="vi-VN" sz="1600" dirty="0">
                <a:solidFill>
                  <a:schemeClr val="tx1"/>
                </a:solidFill>
                <a:effectLst/>
                <a:latin typeface="Times New Roman" panose="02020603050405020304" pitchFamily="18" charset="0"/>
                <a:ea typeface="Calibri" panose="020F0502020204030204" pitchFamily="34" charset="0"/>
              </a:rPr>
              <a:t>được lựa chọn </a:t>
            </a:r>
            <a:r>
              <a:rPr lang="en-US" sz="1600" dirty="0" err="1">
                <a:solidFill>
                  <a:schemeClr val="tx1"/>
                </a:solidFill>
                <a:effectLst/>
                <a:latin typeface="Times New Roman" panose="02020603050405020304" pitchFamily="18" charset="0"/>
                <a:ea typeface="Calibri" panose="020F0502020204030204" pitchFamily="34" charset="0"/>
              </a:rPr>
              <a:t>tái</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vi-VN" sz="1600" dirty="0">
                <a:solidFill>
                  <a:schemeClr val="tx1"/>
                </a:solidFill>
                <a:effectLst/>
                <a:latin typeface="Times New Roman" panose="02020603050405020304" pitchFamily="18" charset="0"/>
                <a:ea typeface="Calibri" panose="020F0502020204030204" pitchFamily="34" charset="0"/>
              </a:rPr>
              <a:t> dưới hình thức xuất bản phẩm điện tử </a:t>
            </a:r>
            <a:r>
              <a:rPr lang="en-US" sz="1600" dirty="0" err="1">
                <a:solidFill>
                  <a:schemeClr val="tx1"/>
                </a:solidFill>
                <a:effectLst/>
                <a:latin typeface="Times New Roman" panose="02020603050405020304" pitchFamily="18" charset="0"/>
                <a:ea typeface="Calibri" panose="020F0502020204030204" pitchFamily="34" charset="0"/>
              </a:rPr>
              <a:t>là</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các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tác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công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trình</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có giá trị </a:t>
            </a:r>
            <a:r>
              <a:rPr lang="en-US" sz="1600" dirty="0" err="1">
                <a:solidFill>
                  <a:schemeClr val="tx1"/>
                </a:solidFill>
                <a:effectLst/>
                <a:latin typeface="Times New Roman" panose="02020603050405020304" pitchFamily="18" charset="0"/>
                <a:ea typeface="Calibri" panose="020F0502020204030204" pitchFamily="34" charset="0"/>
              </a:rPr>
              <a:t>nội</a:t>
            </a:r>
            <a:r>
              <a:rPr lang="en-US" sz="1600" dirty="0">
                <a:solidFill>
                  <a:schemeClr val="tx1"/>
                </a:solidFill>
                <a:effectLst/>
                <a:latin typeface="Times New Roman" panose="02020603050405020304" pitchFamily="18" charset="0"/>
                <a:ea typeface="Calibri" panose="020F0502020204030204" pitchFamily="34" charset="0"/>
              </a:rPr>
              <a:t> dung </a:t>
            </a:r>
            <a:r>
              <a:rPr lang="en-US" sz="1600" dirty="0" err="1">
                <a:solidFill>
                  <a:schemeClr val="tx1"/>
                </a:solidFill>
                <a:effectLst/>
                <a:latin typeface="Times New Roman" panose="02020603050405020304" pitchFamily="18" charset="0"/>
                <a:ea typeface="Calibri" panose="020F0502020204030204" pitchFamily="34" charset="0"/>
              </a:rPr>
              <a:t>lâu</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dài</a:t>
            </a:r>
            <a:r>
              <a:rPr lang="en-US" sz="1600" dirty="0">
                <a:solidFill>
                  <a:schemeClr val="tx1"/>
                </a:solidFill>
                <a:effectLst/>
                <a:latin typeface="Times New Roman" panose="02020603050405020304" pitchFamily="18" charset="0"/>
                <a:ea typeface="Calibri" panose="020F0502020204030204" pitchFamily="34" charset="0"/>
              </a:rPr>
              <a:t>,</a:t>
            </a:r>
            <a:r>
              <a:rPr lang="vi-VN" sz="1600" dirty="0">
                <a:solidFill>
                  <a:schemeClr val="tx1"/>
                </a:solidFill>
                <a:effectLst/>
                <a:latin typeface="Times New Roman" panose="02020603050405020304" pitchFamily="18" charset="0"/>
                <a:ea typeface="Calibri" panose="020F0502020204030204" pitchFamily="34" charset="0"/>
              </a:rPr>
              <a:t> cung cấp thông tin thiết yếu phục vụ nhiệm vụ chính trị, phát triển </a:t>
            </a:r>
            <a:r>
              <a:rPr lang="en-US" sz="1600" dirty="0">
                <a:solidFill>
                  <a:schemeClr val="tx1"/>
                </a:solidFill>
                <a:effectLst/>
                <a:latin typeface="Times New Roman" panose="02020603050405020304" pitchFamily="18" charset="0"/>
                <a:ea typeface="Calibri" panose="020F0502020204030204" pitchFamily="34" charset="0"/>
              </a:rPr>
              <a:t>KTXH </a:t>
            </a:r>
            <a:r>
              <a:rPr lang="vi-VN" sz="1600" dirty="0">
                <a:solidFill>
                  <a:schemeClr val="tx1"/>
                </a:solidFill>
                <a:effectLst/>
                <a:latin typeface="Times New Roman" panose="02020603050405020304" pitchFamily="18" charset="0"/>
                <a:ea typeface="Calibri" panose="020F0502020204030204" pitchFamily="34" charset="0"/>
              </a:rPr>
              <a:t>mà người dân cần có, </a:t>
            </a:r>
            <a:r>
              <a:rPr lang="en-US" sz="1600" dirty="0">
                <a:solidFill>
                  <a:schemeClr val="tx1"/>
                </a:solidFill>
                <a:effectLst/>
                <a:latin typeface="Times New Roman" panose="02020603050405020304" pitchFamily="18" charset="0"/>
                <a:ea typeface="Calibri" panose="020F0502020204030204" pitchFamily="34" charset="0"/>
              </a:rPr>
              <a:t>N</a:t>
            </a:r>
            <a:r>
              <a:rPr lang="vi-VN" sz="1600" dirty="0">
                <a:solidFill>
                  <a:schemeClr val="tx1"/>
                </a:solidFill>
                <a:effectLst/>
                <a:latin typeface="Times New Roman" panose="02020603050405020304" pitchFamily="18" charset="0"/>
                <a:ea typeface="Calibri" panose="020F0502020204030204" pitchFamily="34" charset="0"/>
              </a:rPr>
              <a:t>hà nước cần cung cấp</a:t>
            </a:r>
            <a:r>
              <a:rPr lang="en-US" sz="1600" dirty="0">
                <a:solidFill>
                  <a:schemeClr val="tx1"/>
                </a:solidFill>
                <a:effectLst/>
                <a:latin typeface="Times New Roman" panose="02020603050405020304" pitchFamily="18" charset="0"/>
                <a:ea typeface="Calibri" panose="020F0502020204030204" pitchFamily="34" charset="0"/>
              </a:rPr>
              <a:t>,</a:t>
            </a:r>
            <a:r>
              <a:rPr lang="vi-VN" sz="1600" dirty="0">
                <a:solidFill>
                  <a:schemeClr val="tx1"/>
                </a:solidFill>
                <a:effectLst/>
                <a:latin typeface="Times New Roman" panose="02020603050405020304" pitchFamily="18" charset="0"/>
                <a:ea typeface="Calibri" panose="020F0502020204030204" pitchFamily="34" charset="0"/>
              </a:rPr>
              <a:t> nhưng xã hội chưa đáp ứng </a:t>
            </a:r>
            <a:r>
              <a:rPr lang="en-US" sz="1600" dirty="0" err="1">
                <a:solidFill>
                  <a:schemeClr val="tx1"/>
                </a:solidFill>
                <a:effectLst/>
                <a:latin typeface="Times New Roman" panose="02020603050405020304" pitchFamily="18" charset="0"/>
                <a:ea typeface="Calibri" panose="020F0502020204030204" pitchFamily="34" charset="0"/>
              </a:rPr>
              <a:t>được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đầy</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đủ</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nhu</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cầu</a:t>
            </a:r>
            <a:r>
              <a:rPr lang="en-US" sz="1600" dirty="0">
                <a:solidFill>
                  <a:schemeClr val="tx1"/>
                </a:solidFill>
                <a:effectLst/>
                <a:latin typeface="Times New Roman" panose="02020603050405020304" pitchFamily="18" charset="0"/>
                <a:ea typeface="Calibri" panose="020F0502020204030204" pitchFamily="34" charset="0"/>
              </a:rPr>
              <a:t>; Ư</a:t>
            </a:r>
            <a:r>
              <a:rPr lang="vi-VN" sz="1600" dirty="0">
                <a:solidFill>
                  <a:schemeClr val="tx1"/>
                </a:solidFill>
                <a:effectLst/>
                <a:latin typeface="Times New Roman" panose="02020603050405020304" pitchFamily="18" charset="0"/>
                <a:ea typeface="Calibri" panose="020F0502020204030204" pitchFamily="34" charset="0"/>
              </a:rPr>
              <a:t>u tiên </a:t>
            </a:r>
            <a:r>
              <a:rPr lang="en-US" sz="1600" dirty="0" err="1">
                <a:solidFill>
                  <a:schemeClr val="tx1"/>
                </a:solidFill>
                <a:effectLst/>
                <a:latin typeface="Times New Roman" panose="02020603050405020304" pitchFamily="18" charset="0"/>
                <a:ea typeface="Calibri" panose="020F0502020204030204" pitchFamily="34" charset="0"/>
              </a:rPr>
              <a:t>xuất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phục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vụ</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vùng có điều kiện </a:t>
            </a:r>
            <a:r>
              <a:rPr lang="en-US" sz="1600" dirty="0">
                <a:solidFill>
                  <a:schemeClr val="tx1"/>
                </a:solidFill>
                <a:latin typeface="Times New Roman" panose="02020603050405020304" pitchFamily="18" charset="0"/>
                <a:ea typeface="Calibri" panose="020F0502020204030204" pitchFamily="34" charset="0"/>
              </a:rPr>
              <a:t>KTXH</a:t>
            </a:r>
            <a:r>
              <a:rPr lang="vi-VN" sz="1600" dirty="0">
                <a:solidFill>
                  <a:schemeClr val="tx1"/>
                </a:solidFill>
                <a:effectLst/>
                <a:latin typeface="Times New Roman" panose="02020603050405020304" pitchFamily="18" charset="0"/>
                <a:ea typeface="Calibri" panose="020F0502020204030204" pitchFamily="34" charset="0"/>
              </a:rPr>
              <a:t> đặc biệt khó kh</a:t>
            </a:r>
            <a:r>
              <a:rPr lang="en-US" sz="1600" dirty="0">
                <a:solidFill>
                  <a:schemeClr val="tx1"/>
                </a:solidFill>
                <a:latin typeface="Times New Roman" panose="02020603050405020304" pitchFamily="18" charset="0"/>
                <a:ea typeface="Calibri" panose="020F0502020204030204" pitchFamily="34" charset="0"/>
              </a:rPr>
              <a:t>ă</a:t>
            </a:r>
            <a:r>
              <a:rPr lang="vi-VN" sz="1600" dirty="0">
                <a:solidFill>
                  <a:schemeClr val="tx1"/>
                </a:solidFill>
                <a:effectLst/>
                <a:latin typeface="Times New Roman" panose="02020603050405020304" pitchFamily="18" charset="0"/>
                <a:ea typeface="Calibri" panose="020F0502020204030204" pitchFamily="34" charset="0"/>
              </a:rPr>
              <a:t>n</a:t>
            </a:r>
            <a:r>
              <a:rPr lang="en-US" sz="1600" dirty="0">
                <a:solidFill>
                  <a:schemeClr val="tx1"/>
                </a:solidFill>
                <a:effectLst/>
                <a:latin typeface="Times New Roman" panose="02020603050405020304" pitchFamily="18" charset="0"/>
                <a:ea typeface="Calibri" panose="020F0502020204030204" pitchFamily="34" charset="0"/>
              </a:rPr>
              <a:t>.</a:t>
            </a:r>
          </a:p>
        </p:txBody>
      </p:sp>
      <p:sp>
        <p:nvSpPr>
          <p:cNvPr id="23" name="Rectangle 22">
            <a:extLst>
              <a:ext uri="{FF2B5EF4-FFF2-40B4-BE49-F238E27FC236}">
                <a16:creationId xmlns:a16="http://schemas.microsoft.com/office/drawing/2014/main" id="{2E687B1B-388E-F653-7947-A14D7370AB45}"/>
              </a:ext>
            </a:extLst>
          </p:cNvPr>
          <p:cNvSpPr/>
          <p:nvPr/>
        </p:nvSpPr>
        <p:spPr>
          <a:xfrm>
            <a:off x="2842107" y="1314861"/>
            <a:ext cx="2048869"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Tiêu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chí</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lựa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chọn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2815527" y="2105832"/>
            <a:ext cx="2126801" cy="44953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800"/>
              </a:lnSpc>
              <a:spcBef>
                <a:spcPts val="0"/>
              </a:spcBef>
              <a:buFontTx/>
              <a:buChar char="-"/>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B</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ảo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đảm</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tuân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thủ</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pháp luật về xuất bản và sở hữu trí tuệ</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ts val="1800"/>
              </a:lnSpc>
              <a:spcBef>
                <a:spcPts val="0"/>
              </a:spcBef>
              <a:buFontTx/>
              <a:buChar char="-"/>
            </a:pPr>
            <a:r>
              <a:rPr lang="en-US" sz="1600" dirty="0">
                <a:solidFill>
                  <a:schemeClr val="tx1"/>
                </a:solidFill>
                <a:latin typeface="Times New Roman" panose="02020603050405020304" pitchFamily="18" charset="0"/>
                <a:ea typeface="Calibri" panose="020F0502020204030204" pitchFamily="34" charset="0"/>
              </a:rPr>
              <a:t> </a:t>
            </a:r>
            <a:r>
              <a:rPr lang="en-US" sz="1600" dirty="0" err="1">
                <a:solidFill>
                  <a:schemeClr val="tx1"/>
                </a:solidFill>
                <a:latin typeface="Times New Roman" panose="02020603050405020304" pitchFamily="18" charset="0"/>
                <a:ea typeface="Calibri" panose="020F0502020204030204" pitchFamily="34" charset="0"/>
              </a:rPr>
              <a:t>Đ</a:t>
            </a:r>
            <a:r>
              <a:rPr lang="en-US" sz="1600" dirty="0" err="1">
                <a:solidFill>
                  <a:schemeClr val="tx1"/>
                </a:solidFill>
                <a:effectLst/>
                <a:latin typeface="Times New Roman" panose="02020603050405020304" pitchFamily="18" charset="0"/>
                <a:ea typeface="Calibri" panose="020F0502020204030204" pitchFamily="34" charset="0"/>
              </a:rPr>
              <a:t>áp</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ứng</a:t>
            </a:r>
            <a:r>
              <a:rPr lang="en-US" sz="1600" dirty="0">
                <a:solidFill>
                  <a:schemeClr val="tx1"/>
                </a:solidFill>
                <a:effectLst/>
                <a:latin typeface="Times New Roman" panose="02020603050405020304" pitchFamily="18" charset="0"/>
                <a:ea typeface="Calibri" panose="020F0502020204030204" pitchFamily="34" charset="0"/>
              </a:rPr>
              <a:t> c</a:t>
            </a:r>
            <a:r>
              <a:rPr lang="vi-VN" sz="1600" dirty="0">
                <a:solidFill>
                  <a:schemeClr val="tx1"/>
                </a:solidFill>
                <a:effectLst/>
                <a:latin typeface="Times New Roman" panose="02020603050405020304" pitchFamily="18" charset="0"/>
                <a:ea typeface="Calibri" panose="020F0502020204030204" pitchFamily="34" charset="0"/>
              </a:rPr>
              <a:t>ác tiêu chí về chủ đề nội dung</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hình thức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quyền</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theo quy định</a:t>
            </a:r>
            <a:r>
              <a:rPr lang="en-US" sz="1600" dirty="0">
                <a:solidFill>
                  <a:schemeClr val="tx1"/>
                </a:solidFill>
                <a:latin typeface="Times New Roman" panose="02020603050405020304" pitchFamily="18" charset="0"/>
                <a:ea typeface="Calibri" panose="020F0502020204030204" pitchFamily="34" charset="0"/>
              </a:rPr>
              <a:t>.</a:t>
            </a:r>
            <a:endParaRPr lang="en-US" sz="1600" dirty="0">
              <a:effectLst/>
              <a:latin typeface="Times New Roman" panose="02020603050405020304" pitchFamily="18" charset="0"/>
              <a:ea typeface="Calibri" panose="020F0502020204030204" pitchFamily="34"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140842" y="2105832"/>
            <a:ext cx="1581294" cy="44800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Đăng</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ký</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Xét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chọn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tài</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Tổ</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chức</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xuất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bản</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Phát</a:t>
            </a:r>
            <a:r>
              <a:rPr lang="en-US"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hành</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905008" y="2089590"/>
            <a:ext cx="1409652" cy="44953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vi-VN" sz="1600" dirty="0">
                <a:solidFill>
                  <a:schemeClr val="tx1"/>
                </a:solidFill>
                <a:effectLst/>
                <a:latin typeface="Times New Roman" panose="02020603050405020304" pitchFamily="18" charset="0"/>
                <a:ea typeface="Calibri" panose="020F0502020204030204" pitchFamily="34" charset="0"/>
              </a:rPr>
              <a:t>Các bộ, cơ quan Trung ương</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algn="just">
              <a:lnSpc>
                <a:spcPts val="1700"/>
              </a:lnSpc>
            </a:pPr>
            <a:r>
              <a:rPr lang="en-US"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lập kế hoạch thực hiện gửi 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theo dõi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xét chọn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1109223" y="1682098"/>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611990" y="1671167"/>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424544"/>
            <a:ext cx="11756145" cy="609599"/>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11. LỰA CHỌN</a:t>
            </a:r>
            <a:r>
              <a:rPr lang="vi-VN" sz="2200" b="1" dirty="0" smtClean="0">
                <a:effectLst/>
                <a:latin typeface="Times New Roman" panose="02020603050405020304" pitchFamily="18" charset="0"/>
                <a:ea typeface="Calibri" panose="020F0502020204030204" pitchFamily="34" charset="0"/>
                <a:cs typeface="Times New Roman" panose="02020603050405020304" pitchFamily="18" charset="0"/>
              </a:rPr>
              <a:t> XUẤT BẢN PHẨM IN </a:t>
            </a: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ĐỂ XUẤT BẢN </a:t>
            </a:r>
            <a:r>
              <a:rPr lang="vi-VN" sz="2200" b="1" dirty="0" smtClean="0">
                <a:effectLst/>
                <a:latin typeface="Times New Roman" panose="02020603050405020304" pitchFamily="18" charset="0"/>
                <a:ea typeface="Calibri" panose="020F0502020204030204" pitchFamily="34" charset="0"/>
                <a:cs typeface="Times New Roman" panose="02020603050405020304" pitchFamily="18" charset="0"/>
              </a:rPr>
              <a:t>DƯỚI HÌNH THỨC </a:t>
            </a: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XBP </a:t>
            </a:r>
            <a:r>
              <a:rPr lang="vi-VN" sz="2200" b="1" dirty="0" smtClean="0">
                <a:effectLst/>
                <a:latin typeface="Times New Roman" panose="02020603050405020304" pitchFamily="18" charset="0"/>
                <a:ea typeface="Calibri" panose="020F0502020204030204" pitchFamily="34" charset="0"/>
                <a:cs typeface="Times New Roman" panose="02020603050405020304" pitchFamily="18" charset="0"/>
              </a:rPr>
              <a:t>ĐIỆN TỬ</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6905008" y="1300462"/>
            <a:ext cx="5045987" cy="44669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8899195" y="1672759"/>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711514" y="1636482"/>
            <a:ext cx="330549" cy="586531"/>
            <a:chOff x="1833066" y="1568100"/>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9935095" y="2089590"/>
            <a:ext cx="2015900" cy="44953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5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Đảm</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bảo</a:t>
            </a:r>
            <a:r>
              <a:rPr lang="vi-VN" sz="1500" dirty="0">
                <a:solidFill>
                  <a:schemeClr val="tx1"/>
                </a:solidFill>
                <a:effectLst/>
                <a:latin typeface="Times New Roman" panose="02020603050405020304" pitchFamily="18" charset="0"/>
                <a:ea typeface="Calibri" panose="020F0502020204030204" pitchFamily="34" charset="0"/>
              </a:rPr>
              <a:t> xuất bản phẩm </a:t>
            </a:r>
            <a:r>
              <a:rPr lang="en-US" sz="1500" dirty="0" err="1">
                <a:solidFill>
                  <a:schemeClr val="tx1"/>
                </a:solidFill>
                <a:latin typeface="Times New Roman" panose="02020603050405020304" pitchFamily="18" charset="0"/>
                <a:ea typeface="Calibri" panose="020F0502020204030204" pitchFamily="34" charset="0"/>
              </a:rPr>
              <a:t>điện</a:t>
            </a:r>
            <a:r>
              <a:rPr lang="en-US" sz="1500" dirty="0">
                <a:solidFill>
                  <a:schemeClr val="tx1"/>
                </a:solidFill>
                <a:latin typeface="Times New Roman" panose="02020603050405020304" pitchFamily="18" charset="0"/>
                <a:ea typeface="Calibri" panose="020F0502020204030204" pitchFamily="34" charset="0"/>
              </a:rPr>
              <a:t> </a:t>
            </a:r>
            <a:r>
              <a:rPr lang="en-US" sz="1500" dirty="0" err="1">
                <a:solidFill>
                  <a:schemeClr val="tx1"/>
                </a:solidFill>
                <a:latin typeface="Times New Roman" panose="02020603050405020304" pitchFamily="18" charset="0"/>
                <a:ea typeface="Calibri" panose="020F0502020204030204" pitchFamily="34" charset="0"/>
              </a:rPr>
              <a:t>tử</a:t>
            </a:r>
            <a:r>
              <a:rPr lang="en-US" sz="1500" dirty="0">
                <a:solidFill>
                  <a:schemeClr val="tx1"/>
                </a:solidFill>
                <a:effectLst/>
                <a:latin typeface="Times New Roman" panose="02020603050405020304" pitchFamily="18" charset="0"/>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không trùng lặp với đề tài xuất bản phẩm đã có</a:t>
            </a:r>
            <a:r>
              <a:rPr lang="en-US" sz="1500" dirty="0">
                <a:solidFill>
                  <a:schemeClr val="tx1"/>
                </a:solidFill>
                <a:latin typeface="Times New Roman" panose="02020603050405020304" pitchFamily="18" charset="0"/>
                <a:ea typeface="Calibri" panose="020F0502020204030204" pitchFamily="34"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vi-VN" sz="1500" dirty="0">
                <a:solidFill>
                  <a:schemeClr val="tx1"/>
                </a:solidFill>
                <a:effectLst/>
                <a:latin typeface="Times New Roman" panose="02020603050405020304" pitchFamily="18" charset="0"/>
                <a:ea typeface="Calibri" panose="020F0502020204030204" pitchFamily="34" charset="0"/>
              </a:rPr>
              <a:t>Thực hiện xuất bản, tổ chức phát hành xuất bản phẩm theo quy định của Luật Xuất bản</a:t>
            </a:r>
            <a:r>
              <a:rPr lang="en-US" sz="1500" dirty="0">
                <a:solidFill>
                  <a:schemeClr val="tx1"/>
                </a:solidFill>
                <a:effectLst/>
                <a:latin typeface="Times New Roman" panose="02020603050405020304" pitchFamily="18" charset="0"/>
                <a:ea typeface="Calibri" panose="020F0502020204030204" pitchFamily="34" charset="0"/>
              </a:rPr>
              <a:t>; </a:t>
            </a:r>
          </a:p>
          <a:p>
            <a:pPr marL="0" indent="0" algn="just">
              <a:lnSpc>
                <a:spcPts val="1800"/>
              </a:lnSpc>
              <a:spcBef>
                <a:spcPts val="0"/>
              </a:spcBef>
              <a:buNone/>
            </a:pP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Quản</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lý</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sử</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dụng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kinh</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phí</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đúng</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quy</a:t>
            </a:r>
            <a:r>
              <a:rPr lang="en-US" sz="1500" dirty="0">
                <a:solidFill>
                  <a:schemeClr val="tx1"/>
                </a:solidFill>
                <a:effectLst/>
                <a:latin typeface="Times New Roman" panose="02020603050405020304" pitchFamily="18" charset="0"/>
                <a:ea typeface="Calibri" panose="020F0502020204030204" pitchFamily="34" charset="0"/>
              </a:rPr>
              <a:t> </a:t>
            </a:r>
            <a:r>
              <a:rPr lang="en-US" sz="1500" dirty="0" err="1">
                <a:solidFill>
                  <a:schemeClr val="tx1"/>
                </a:solidFill>
                <a:effectLst/>
                <a:latin typeface="Times New Roman" panose="02020603050405020304" pitchFamily="18" charset="0"/>
                <a:ea typeface="Calibri" panose="020F0502020204030204" pitchFamily="34" charset="0"/>
              </a:rPr>
              <a:t>định</a:t>
            </a:r>
            <a:r>
              <a:rPr lang="en-US" sz="1500" dirty="0">
                <a:solidFill>
                  <a:schemeClr val="tx1"/>
                </a:solidFill>
                <a:latin typeface="Times New Roman" panose="02020603050405020304" pitchFamily="18" charset="0"/>
                <a:ea typeface="Calibri" panose="020F0502020204030204" pitchFamily="34" charset="0"/>
              </a:rPr>
              <a:t>;</a:t>
            </a:r>
          </a:p>
          <a:p>
            <a:pPr marL="0" indent="0" algn="just">
              <a:lnSpc>
                <a:spcPts val="1800"/>
              </a:lnSpc>
              <a:spcBef>
                <a:spcPts val="0"/>
              </a:spcBef>
              <a:buNone/>
            </a:pPr>
            <a:r>
              <a:rPr lang="en-US" sz="1500" dirty="0">
                <a:solidFill>
                  <a:schemeClr val="tx1"/>
                </a:solidFill>
                <a:effectLst/>
                <a:latin typeface="+mj-lt"/>
                <a:ea typeface="Calibri" panose="020F0502020204030204" pitchFamily="34" charset="0"/>
                <a:cs typeface="Times New Roman" panose="02020603050405020304" pitchFamily="18" charset="0"/>
              </a:rPr>
              <a:t>- </a:t>
            </a:r>
            <a:r>
              <a:rPr lang="vi-VN" sz="1500" dirty="0">
                <a:solidFill>
                  <a:schemeClr val="tx1"/>
                </a:solidFill>
                <a:effectLst/>
                <a:latin typeface="+mj-lt"/>
                <a:ea typeface="Calibri" panose="020F0502020204030204" pitchFamily="34" charset="0"/>
                <a:cs typeface="Times New Roman" panose="02020603050405020304" pitchFamily="18" charset="0"/>
              </a:rPr>
              <a:t>Phát hành xuất bản phẩm điện tử thuộc Tiểu dự án lên trên nền tảng công nghệ cung </a:t>
            </a:r>
            <a:r>
              <a:rPr lang="vi-VN" sz="1500" dirty="0">
                <a:solidFill>
                  <a:schemeClr val="tx1"/>
                </a:solidFill>
                <a:latin typeface="Times New Roman" panose="02020603050405020304" pitchFamily="18" charset="0"/>
                <a:cs typeface="Times New Roman" panose="02020603050405020304" pitchFamily="18" charset="0"/>
              </a:rPr>
              <a:t>cấp xuất bản phẩm điện tử do Bộ </a:t>
            </a:r>
            <a:r>
              <a:rPr lang="en-US" sz="1500" dirty="0">
                <a:solidFill>
                  <a:schemeClr val="tx1"/>
                </a:solidFill>
                <a:latin typeface="Times New Roman" panose="02020603050405020304" pitchFamily="18" charset="0"/>
                <a:cs typeface="Times New Roman" panose="02020603050405020304" pitchFamily="18" charset="0"/>
              </a:rPr>
              <a:t>TTTT</a:t>
            </a:r>
            <a:r>
              <a:rPr lang="vi-VN" sz="1500" dirty="0">
                <a:solidFill>
                  <a:schemeClr val="tx1"/>
                </a:solidFill>
                <a:latin typeface="Times New Roman" panose="02020603050405020304" pitchFamily="18" charset="0"/>
                <a:cs typeface="Times New Roman" panose="02020603050405020304" pitchFamily="18" charset="0"/>
              </a:rPr>
              <a:t> </a:t>
            </a:r>
            <a:r>
              <a:rPr lang="vi-VN" sz="1500" dirty="0">
                <a:solidFill>
                  <a:schemeClr val="tx1"/>
                </a:solidFill>
                <a:effectLst/>
                <a:latin typeface="+mj-lt"/>
                <a:ea typeface="Calibri" panose="020F0502020204030204" pitchFamily="34" charset="0"/>
                <a:cs typeface="Times New Roman" panose="02020603050405020304" pitchFamily="18" charset="0"/>
              </a:rPr>
              <a:t>quản lý</a:t>
            </a:r>
            <a:r>
              <a:rPr lang="en-US" sz="1500" dirty="0">
                <a:solidFill>
                  <a:schemeClr val="tx1"/>
                </a:solidFill>
                <a:effectLst/>
                <a:latin typeface="+mj-lt"/>
                <a:ea typeface="Calibri" panose="020F0502020204030204" pitchFamily="34" charset="0"/>
                <a:cs typeface="Times New Roman" panose="02020603050405020304" pitchFamily="18" charset="0"/>
              </a:rPr>
              <a:t>.</a:t>
            </a:r>
            <a:endParaRPr lang="en-US" sz="1500" dirty="0">
              <a:solidFill>
                <a:schemeClr val="tx1"/>
              </a:solidFill>
              <a:latin typeface="+mj-lt"/>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0706514" y="1656830"/>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425184" y="2089591"/>
            <a:ext cx="1399299" cy="44953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6985" indent="0" algn="just">
              <a:lnSpc>
                <a:spcPts val="1900"/>
              </a:lnSpc>
              <a:spcBef>
                <a:spcPts val="0"/>
              </a:spcBef>
              <a:spcAft>
                <a:spcPts val="800"/>
              </a:spcAft>
              <a:buNone/>
              <a:tabLst>
                <a:tab pos="476885" algn="l"/>
              </a:tabLst>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UBND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p>
          <a:p>
            <a:pPr marL="0" marR="6985" indent="0" algn="just">
              <a:lnSpc>
                <a:spcPts val="1900"/>
              </a:lnSpc>
              <a:spcBef>
                <a:spcPts val="0"/>
              </a:spcBef>
              <a:spcAft>
                <a:spcPts val="800"/>
              </a:spcAft>
              <a:buNone/>
              <a:tabLst>
                <a:tab pos="476885" algn="l"/>
              </a:tabLst>
            </a:pPr>
            <a:r>
              <a:rPr lang="en-US"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lập kế hoạch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xét chọn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đề tài xuất bản phẩm mới</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do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địa</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lý</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6985" indent="0" algn="just">
              <a:lnSpc>
                <a:spcPts val="1900"/>
              </a:lnSpc>
              <a:spcBef>
                <a:spcPts val="0"/>
              </a:spcBef>
              <a:spcAft>
                <a:spcPts val="800"/>
              </a:spcAft>
              <a:buNone/>
              <a:tabLst>
                <a:tab pos="476885" algn="l"/>
              </a:tabLst>
            </a:pP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Phê duyệt đề tài, quản lý, </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 kế hoạch,</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g</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ửi Bộ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theo dõi</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8" name="Rectangle 47">
            <a:extLst>
              <a:ext uri="{FF2B5EF4-FFF2-40B4-BE49-F238E27FC236}">
                <a16:creationId xmlns:a16="http://schemas.microsoft.com/office/drawing/2014/main" id="{01F77150-3970-9FFB-97D1-745D94899DF3}"/>
              </a:ext>
            </a:extLst>
          </p:cNvPr>
          <p:cNvSpPr/>
          <p:nvPr/>
        </p:nvSpPr>
        <p:spPr>
          <a:xfrm>
            <a:off x="5082669" y="1314860"/>
            <a:ext cx="1581295" cy="42672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Quy</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trình</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37" name="Group 36">
            <a:extLst>
              <a:ext uri="{FF2B5EF4-FFF2-40B4-BE49-F238E27FC236}">
                <a16:creationId xmlns:a16="http://schemas.microsoft.com/office/drawing/2014/main" id="{92005256-EB04-1816-78C2-436208F7CD78}"/>
              </a:ext>
            </a:extLst>
          </p:cNvPr>
          <p:cNvGrpSpPr/>
          <p:nvPr/>
        </p:nvGrpSpPr>
        <p:grpSpPr>
          <a:xfrm rot="5400000">
            <a:off x="7459723" y="1669295"/>
            <a:ext cx="346600" cy="517387"/>
            <a:chOff x="1821527" y="1583388"/>
            <a:chExt cx="350031" cy="409470"/>
          </a:xfrm>
        </p:grpSpPr>
        <p:sp>
          <p:nvSpPr>
            <p:cNvPr id="38" name="Arrow: Right 37">
              <a:extLst>
                <a:ext uri="{FF2B5EF4-FFF2-40B4-BE49-F238E27FC236}">
                  <a16:creationId xmlns:a16="http://schemas.microsoft.com/office/drawing/2014/main" id="{2B848D81-0A03-1F77-A568-FADF1D8D1E8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443E8042-2C80-2564-424E-A17926526FD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805190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5171" y="446314"/>
            <a:ext cx="3517615" cy="51978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555171" y="1064071"/>
            <a:ext cx="6081019" cy="4708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6  </a:t>
            </a: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21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2" name="Rectangle 1"/>
          <p:cNvSpPr/>
          <p:nvPr/>
        </p:nvSpPr>
        <p:spPr>
          <a:xfrm>
            <a:off x="555171" y="1641014"/>
            <a:ext cx="11114315" cy="4862870"/>
          </a:xfrm>
          <a:prstGeom prst="rect">
            <a:avLst/>
          </a:prstGeom>
          <a:ln>
            <a:solidFill>
              <a:schemeClr val="accent1"/>
            </a:solidFill>
          </a:ln>
        </p:spPr>
        <p:txBody>
          <a:bodyPr wrap="square">
            <a:spAutoFit/>
          </a:bodyPr>
          <a:lstStyle/>
          <a:p>
            <a:pPr algn="just"/>
            <a:r>
              <a:rPr lang="en-US" sz="2200" dirty="0" smtClean="0">
                <a:solidFill>
                  <a:srgbClr val="000000"/>
                </a:solidFill>
                <a:latin typeface="Times New Roman" panose="02020603050405020304" pitchFamily="18" charset="0"/>
                <a:cs typeface="Times New Roman" panose="02020603050405020304" pitchFamily="18" charset="0"/>
              </a:rPr>
              <a:t>“</a:t>
            </a:r>
            <a:r>
              <a:rPr lang="vi-VN" dirty="0" smtClean="0">
                <a:latin typeface="Times New Roman" panose="02020603050405020304" pitchFamily="18" charset="0"/>
                <a:cs typeface="Times New Roman" panose="02020603050405020304" pitchFamily="18" charset="0"/>
              </a:rPr>
              <a:t>6</a:t>
            </a:r>
            <a:r>
              <a:rPr lang="vi-VN" dirty="0">
                <a:latin typeface="Times New Roman" panose="02020603050405020304" pitchFamily="18" charset="0"/>
                <a:cs typeface="Times New Roman" panose="02020603050405020304" pitchFamily="18" charset="0"/>
              </a:rPr>
              <a:t>. Chi hỗ trợ tăng cường nội dung thông tin thiết yếu cho xã hội, ưu tiên đối với xã có điều kiện kinh tế - xã hội đặc biệt khó khăn, xã đảo</a:t>
            </a:r>
            <a:endParaRPr lang="vi-VN" sz="2400" dirty="0">
              <a:latin typeface="Times New Roman" panose="02020603050405020304" pitchFamily="18" charset="0"/>
              <a:cs typeface="Times New Roman" panose="02020603050405020304" pitchFamily="18" charset="0"/>
            </a:endParaRPr>
          </a:p>
          <a:p>
            <a:pPr algn="just"/>
            <a:r>
              <a:rPr lang="vi-VN" dirty="0">
                <a:latin typeface="Times New Roman" panose="02020603050405020304" pitchFamily="18" charset="0"/>
                <a:cs typeface="Times New Roman" panose="02020603050405020304" pitchFamily="18" charset="0"/>
              </a:rPr>
              <a:t>a) Chi lựa chọn tác phẩm báo chí có nội dung thông tin thiết yếu, có giá trị phổ biến lâu dài để chuyển sang định dạng số và phát hành trên không gian mạng; lựa chọn xuất bản phẩm in để xuất bản dưới hình thức xuất bản phẩm điện tử theo hướng dẫn của Bộ Thông tin và Truyền thông: Nội dung và mức chi thực hiện theo quy định tại Điều 9 Thông tư liên tịch số 55/2015/TTLT-BTC-BKHCN.</a:t>
            </a:r>
            <a:endParaRPr lang="vi-VN" sz="2400" dirty="0">
              <a:latin typeface="Times New Roman" panose="02020603050405020304" pitchFamily="18" charset="0"/>
              <a:cs typeface="Times New Roman" panose="02020603050405020304" pitchFamily="18" charset="0"/>
            </a:endParaRPr>
          </a:p>
          <a:p>
            <a:pPr algn="just"/>
            <a:r>
              <a:rPr lang="vi-VN" dirty="0">
                <a:latin typeface="Times New Roman" panose="02020603050405020304" pitchFamily="18" charset="0"/>
                <a:cs typeface="Times New Roman" panose="02020603050405020304" pitchFamily="18" charset="0"/>
              </a:rPr>
              <a:t>b) Chi sản xuất mới các tác phẩm báo chí, sản phẩm truyền thông khác để cung cấp nội dung thông tin thiết yếu cho xã hội; sản xuất mới các xuất bản phẩm cung cấp nội dung thông tin thiết yếu theo hướng dẫn của Bộ Thông tin và Truyền thông: Nội dung và mức chi thực hiện theo quy định tại điểm a, điểm b và điểm c khoản 2 Điều 4 Thông tư số 15/2022/TT-BTC và </a:t>
            </a:r>
            <a:r>
              <a:rPr lang="vi-VN" u="sng" dirty="0">
                <a:latin typeface="Times New Roman" panose="02020603050405020304" pitchFamily="18" charset="0"/>
                <a:cs typeface="Times New Roman" panose="02020603050405020304" pitchFamily="18" charset="0"/>
              </a:rPr>
              <a:t>định mức kinh tế - kỹ thuật </a:t>
            </a:r>
            <a:r>
              <a:rPr lang="vi-VN" dirty="0">
                <a:latin typeface="Times New Roman" panose="02020603050405020304" pitchFamily="18" charset="0"/>
                <a:cs typeface="Times New Roman" panose="02020603050405020304" pitchFamily="18" charset="0"/>
              </a:rPr>
              <a:t>do cấp có thẩm quyền ban hành và các quy định của pháp luật có liên quan;</a:t>
            </a:r>
            <a:endParaRPr lang="vi-VN" sz="2400" dirty="0">
              <a:latin typeface="Times New Roman" panose="02020603050405020304" pitchFamily="18" charset="0"/>
              <a:cs typeface="Times New Roman" panose="02020603050405020304" pitchFamily="18" charset="0"/>
            </a:endParaRPr>
          </a:p>
          <a:p>
            <a:pPr algn="just"/>
            <a:r>
              <a:rPr lang="vi-VN" dirty="0">
                <a:latin typeface="Times New Roman" panose="02020603050405020304" pitchFamily="18" charset="0"/>
                <a:cs typeface="Times New Roman" panose="02020603050405020304" pitchFamily="18" charset="0"/>
              </a:rPr>
              <a:t>c) Chi chuyển các tác phẩm báo chí in có nội dung thông tin thiết yếu, có giá trị phổ biến lâu dài để chuyển sang định dạng số và phát hành trên không gian mạng: Thực hiện theo định mức kinh tế - kỹ thuật do cấp có thẩm quyền ban hành và các quy định của pháp luật có liên quan;</a:t>
            </a:r>
            <a:endParaRPr lang="vi-VN" sz="2400" dirty="0">
              <a:latin typeface="Times New Roman" panose="02020603050405020304" pitchFamily="18" charset="0"/>
              <a:cs typeface="Times New Roman" panose="02020603050405020304" pitchFamily="18" charset="0"/>
            </a:endParaRPr>
          </a:p>
          <a:p>
            <a:pPr algn="just"/>
            <a:r>
              <a:rPr lang="vi-VN" dirty="0">
                <a:latin typeface="Times New Roman" panose="02020603050405020304" pitchFamily="18" charset="0"/>
                <a:cs typeface="Times New Roman" panose="02020603050405020304" pitchFamily="18" charset="0"/>
              </a:rPr>
              <a:t>d) Chi tái bản các xuất bản phẩm in có nội dung thông tin thiết yếu, có giá trị phổ biến lâu dài dưới hình thức xuất bản phẩm điện tử: Thực hiện theo định mức kinh tế - kỹ thuật cấp có thẩm quyền ban hành, chế độ chi nhuận bút trong lĩnh vực báo chí, xuất bản và các quy định của pháp luật có liên quan</a:t>
            </a:r>
            <a:r>
              <a:rPr lang="vi-VN"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5502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56EAB-F54D-194F-A465-6400BF6145E3}"/>
              </a:ext>
            </a:extLst>
          </p:cNvPr>
          <p:cNvSpPr>
            <a:spLocks noGrp="1"/>
          </p:cNvSpPr>
          <p:nvPr>
            <p:ph type="title"/>
          </p:nvPr>
        </p:nvSpPr>
        <p:spPr>
          <a:xfrm>
            <a:off x="2931753" y="872852"/>
            <a:ext cx="6802354" cy="762814"/>
          </a:xfrm>
          <a:solidFill>
            <a:schemeClr val="accent4">
              <a:lumMod val="20000"/>
              <a:lumOff val="80000"/>
            </a:schemeClr>
          </a:solidFill>
        </p:spPr>
        <p:txBody>
          <a:bodyPr>
            <a:normAutofit fontScale="90000"/>
          </a:bodyPr>
          <a:lstStyle/>
          <a:p>
            <a:pPr algn="ctr"/>
            <a:r>
              <a:rPr lang="en-US" sz="2800" b="1"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700" b="1" spc="-40" dirty="0">
                <a:latin typeface="Times New Roman" panose="02020603050405020304" pitchFamily="18" charset="0"/>
                <a:ea typeface="Times New Roman" panose="02020603050405020304" pitchFamily="18" charset="0"/>
                <a:cs typeface="Times New Roman" panose="02020603050405020304" pitchFamily="18" charset="0"/>
              </a:rPr>
              <a:t>NỘI DUNG THỰC HIỆN TIỂU DỰ ÁN TRUYỀN THÔNG VỀ GIẢM NGHÈO ĐA CHIỀU</a:t>
            </a:r>
            <a:endParaRPr lang="en-GB" sz="2700" dirty="0">
              <a:latin typeface="Times New Roman" panose="02020603050405020304" pitchFamily="18" charset="0"/>
              <a:cs typeface="Times New Roman" panose="02020603050405020304" pitchFamily="18" charset="0"/>
            </a:endParaRPr>
          </a:p>
        </p:txBody>
      </p:sp>
      <p:graphicFrame>
        <p:nvGraphicFramePr>
          <p:cNvPr id="13" name="Diagram 12">
            <a:extLst>
              <a:ext uri="{FF2B5EF4-FFF2-40B4-BE49-F238E27FC236}">
                <a16:creationId xmlns:a16="http://schemas.microsoft.com/office/drawing/2014/main" id="{1C875173-98EE-EB47-909E-AE77C449B87F}"/>
              </a:ext>
            </a:extLst>
          </p:cNvPr>
          <p:cNvGraphicFramePr/>
          <p:nvPr>
            <p:extLst>
              <p:ext uri="{D42A27DB-BD31-4B8C-83A1-F6EECF244321}">
                <p14:modId xmlns:p14="http://schemas.microsoft.com/office/powerpoint/2010/main" val="1256133855"/>
              </p:ext>
            </p:extLst>
          </p:nvPr>
        </p:nvGraphicFramePr>
        <p:xfrm>
          <a:off x="1091317" y="2219714"/>
          <a:ext cx="9852614" cy="24185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7711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94849" y="1306642"/>
            <a:ext cx="2322659" cy="38671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chung</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241004" y="2076407"/>
            <a:ext cx="2259609" cy="44256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900"/>
              </a:lnSpc>
              <a:spcBef>
                <a:spcPts val="600"/>
              </a:spcBef>
              <a:buNone/>
            </a:pPr>
            <a:r>
              <a:rPr lang="vi-VN" sz="1600" dirty="0">
                <a:solidFill>
                  <a:schemeClr val="tx1"/>
                </a:solidFill>
                <a:effectLst/>
                <a:latin typeface="Times New Roman" panose="02020603050405020304" pitchFamily="18" charset="0"/>
                <a:ea typeface="Times New Roman" panose="02020603050405020304" pitchFamily="18" charset="0"/>
              </a:rPr>
              <a:t>Thông tin, tuyên truyền đầy đủ, kịp thời về công tác giảm nghèo đa chiều trên cơ sở các chuẩn nghèo đa chiều quy định tại Nghị định số 07/2021/NĐ-CP</a:t>
            </a:r>
            <a:r>
              <a:rPr lang="en-US" sz="1600" dirty="0">
                <a:solidFill>
                  <a:schemeClr val="tx1"/>
                </a:solidFill>
                <a:effectLst/>
                <a:latin typeface="Times New Roman" panose="02020603050405020304" pitchFamily="18" charset="0"/>
                <a:ea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rPr>
              <a:t>của Chính phủ </a:t>
            </a:r>
            <a:r>
              <a:rPr lang="vi-VN" sz="1600" dirty="0">
                <a:solidFill>
                  <a:schemeClr val="tx1"/>
                </a:solidFill>
                <a:effectLst/>
                <a:latin typeface="Times New Roman" panose="02020603050405020304" pitchFamily="18" charset="0"/>
                <a:ea typeface="Calibri" panose="020F0502020204030204" pitchFamily="34" charset="0"/>
              </a:rPr>
              <a:t>quy định chuẩn nghèo đa chiều giai đoạn 2021-2025</a:t>
            </a:r>
            <a:r>
              <a:rPr lang="en-US" sz="1600" dirty="0">
                <a:solidFill>
                  <a:schemeClr val="tx1"/>
                </a:solidFill>
                <a:effectLst/>
                <a:latin typeface="Times New Roman" panose="02020603050405020304" pitchFamily="18" charset="0"/>
                <a:ea typeface="Calibri" panose="020F0502020204030204" pitchFamily="34" charset="0"/>
              </a:rPr>
              <a:t>.</a:t>
            </a:r>
          </a:p>
        </p:txBody>
      </p:sp>
      <p:sp>
        <p:nvSpPr>
          <p:cNvPr id="24" name="Rectangle 23">
            <a:extLst>
              <a:ext uri="{FF2B5EF4-FFF2-40B4-BE49-F238E27FC236}">
                <a16:creationId xmlns:a16="http://schemas.microsoft.com/office/drawing/2014/main" id="{B92D2FE1-678B-1287-89E7-940554E6B989}"/>
              </a:ext>
            </a:extLst>
          </p:cNvPr>
          <p:cNvSpPr/>
          <p:nvPr/>
        </p:nvSpPr>
        <p:spPr>
          <a:xfrm>
            <a:off x="2815527" y="2105832"/>
            <a:ext cx="2126801" cy="43983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800"/>
              </a:lnSpc>
              <a:spcBef>
                <a:spcPts val="0"/>
              </a:spcBef>
            </a:pP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Tuyên truyền, phổ biến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trương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lối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 sách, pháp luật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 tình hình thực hiện chính sách, pháp luật về giảm nghèo bền vững;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nâng cao nhận thức và trách nhiệm các cấp, các ngành và toàn xã hội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 thực hiện các mục tiêu, nhiệm vụ giảm nghèo và công tác huy động nguồn lực đóng góp cho công tác giảm nghèo bền vững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5140842" y="2105832"/>
            <a:ext cx="1581294" cy="43983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Tình hình thực hiện giảm nghèo đa chiều trên các lĩnh vực; những kinh nghiệm trong sản xuất, gương điển hình về giảm nghèo bền vững</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905007" y="2089590"/>
            <a:ext cx="1686099" cy="44134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Phổ biến, định hướng cho người dân tham gia, thụ hưởng Chương trình; tiếp cận các dịch vụ xã hội cơ bản về việc làm, giáo dục nghề nghiệp, đi làm việc ở nước ngoài theo hợp đồng, y tế, giáo dục, nhà ở, nước sạch và vệ sinh, thông tin, trợ giúp pháp lý, trợ giúp xã hội và bình đẳng giới</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1109223" y="1682098"/>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611990" y="1671167"/>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560874"/>
            <a:ext cx="11756145" cy="580415"/>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vi-VN" sz="2400" b="1" dirty="0">
                <a:effectLst/>
                <a:latin typeface="Times New Roman" panose="02020603050405020304" pitchFamily="18" charset="0"/>
                <a:ea typeface="Times New Roman" panose="02020603050405020304" pitchFamily="18" charset="0"/>
                <a:cs typeface="Times New Roman" panose="02020603050405020304" pitchFamily="18" charset="0"/>
              </a:rPr>
              <a:t>Nhiệm vụ công tác thông tin, truyền thông về công tác giảm nghèo đa chiều</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2815527" y="1299137"/>
            <a:ext cx="7195026" cy="44669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Nội</a:t>
            </a:r>
            <a:r>
              <a:rPr lang="en-US" sz="1600" b="1" dirty="0">
                <a:solidFill>
                  <a:schemeClr val="tx1"/>
                </a:solidFill>
                <a:latin typeface="Times New Roman" panose="02020603050405020304" pitchFamily="18" charset="0"/>
                <a:cs typeface="Times New Roman" panose="02020603050405020304" pitchFamily="18" charset="0"/>
              </a:rPr>
              <a:t> dung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186701" y="1669295"/>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706198" y="1647114"/>
            <a:ext cx="330549" cy="586531"/>
            <a:chOff x="1833066" y="1568100"/>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33066" y="1568100"/>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10382693" y="2089590"/>
            <a:ext cx="1568302" cy="44134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vi-VN" sz="1600" spc="-20" dirty="0">
                <a:solidFill>
                  <a:srgbClr val="000000"/>
                </a:solidFill>
                <a:effectLst/>
                <a:latin typeface="Times New Roman" panose="02020603050405020304" pitchFamily="18" charset="0"/>
                <a:ea typeface="Calibri" panose="020F0502020204030204" pitchFamily="34" charset="0"/>
              </a:rPr>
              <a:t>Ưu tiên công tác thông tin, tuyên truyền đến khu vục có tỷ lệ hộ nghèo cao</a:t>
            </a:r>
            <a:r>
              <a:rPr lang="en-US" sz="1500" dirty="0">
                <a:solidFill>
                  <a:schemeClr val="tx1"/>
                </a:solidFill>
                <a:effectLst/>
                <a:latin typeface="+mj-lt"/>
                <a:ea typeface="Calibri" panose="020F0502020204030204" pitchFamily="34" charset="0"/>
                <a:cs typeface="Times New Roman" panose="02020603050405020304" pitchFamily="18" charset="0"/>
              </a:rPr>
              <a:t>.</a:t>
            </a:r>
            <a:endParaRPr lang="en-US" sz="1500" dirty="0">
              <a:solidFill>
                <a:schemeClr val="tx1"/>
              </a:solidFill>
              <a:latin typeface="+mj-lt"/>
              <a:ea typeface="Calibri" panose="020F0502020204030204" pitchFamily="34"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46843" y="1666775"/>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8783981" y="2089591"/>
            <a:ext cx="1226572" cy="44134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6985" indent="0" algn="just">
              <a:lnSpc>
                <a:spcPts val="1900"/>
              </a:lnSpc>
              <a:spcBef>
                <a:spcPts val="0"/>
              </a:spcBef>
              <a:spcAft>
                <a:spcPts val="800"/>
              </a:spcAft>
              <a:buNone/>
              <a:tabLst>
                <a:tab pos="476885" algn="l"/>
              </a:tabLst>
            </a:pPr>
            <a:r>
              <a:rPr lang="vi-VN" sz="1600" spc="-3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 quản lý thực hiện Chương trình mục tiêu quốc gia giảm nghèo bền vững</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7" name="Group 36">
            <a:extLst>
              <a:ext uri="{FF2B5EF4-FFF2-40B4-BE49-F238E27FC236}">
                <a16:creationId xmlns:a16="http://schemas.microsoft.com/office/drawing/2014/main" id="{92005256-EB04-1816-78C2-436208F7CD78}"/>
              </a:ext>
            </a:extLst>
          </p:cNvPr>
          <p:cNvGrpSpPr/>
          <p:nvPr/>
        </p:nvGrpSpPr>
        <p:grpSpPr>
          <a:xfrm rot="5400000">
            <a:off x="7459723" y="1669295"/>
            <a:ext cx="346600" cy="517387"/>
            <a:chOff x="1821527" y="1583388"/>
            <a:chExt cx="350031" cy="409470"/>
          </a:xfrm>
        </p:grpSpPr>
        <p:sp>
          <p:nvSpPr>
            <p:cNvPr id="38" name="Arrow: Right 37">
              <a:extLst>
                <a:ext uri="{FF2B5EF4-FFF2-40B4-BE49-F238E27FC236}">
                  <a16:creationId xmlns:a16="http://schemas.microsoft.com/office/drawing/2014/main" id="{2B848D81-0A03-1F77-A568-FADF1D8D1E8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Arrow: Right 4">
              <a:extLst>
                <a:ext uri="{FF2B5EF4-FFF2-40B4-BE49-F238E27FC236}">
                  <a16:creationId xmlns:a16="http://schemas.microsoft.com/office/drawing/2014/main" id="{443E8042-2C80-2564-424E-A17926526FD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31" name="Rectangle 30">
            <a:extLst>
              <a:ext uri="{FF2B5EF4-FFF2-40B4-BE49-F238E27FC236}">
                <a16:creationId xmlns:a16="http://schemas.microsoft.com/office/drawing/2014/main" id="{494B63CC-7DE6-0676-086D-0F33E9A21032}"/>
              </a:ext>
            </a:extLst>
          </p:cNvPr>
          <p:cNvSpPr/>
          <p:nvPr/>
        </p:nvSpPr>
        <p:spPr>
          <a:xfrm>
            <a:off x="10308571" y="1299137"/>
            <a:ext cx="1718226" cy="44245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 </a:t>
            </a:r>
            <a:r>
              <a:rPr lang="en-US" sz="1600" b="1" dirty="0" err="1">
                <a:solidFill>
                  <a:schemeClr val="tx1"/>
                </a:solidFill>
                <a:latin typeface="Times New Roman" panose="02020603050405020304" pitchFamily="18" charset="0"/>
                <a:cs typeface="Times New Roman" panose="02020603050405020304" pitchFamily="18" charset="0"/>
              </a:rPr>
              <a:t>Ưu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tiên</a:t>
            </a:r>
            <a:endParaRPr lang="en-US" sz="1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7253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719944" y="560874"/>
            <a:ext cx="8588828" cy="580415"/>
          </a:xfrm>
          <a:solidFill>
            <a:schemeClr val="accent4">
              <a:lumMod val="20000"/>
              <a:lumOff val="80000"/>
            </a:schemeClr>
          </a:solidFill>
          <a:ln>
            <a:solidFill>
              <a:schemeClr val="accent1"/>
            </a:solidFill>
          </a:ln>
        </p:spPr>
        <p:txBody>
          <a:bodyPr>
            <a:noAutofit/>
          </a:bodyPr>
          <a:lstStyle/>
          <a:p>
            <a:pPr marR="5715" algn="ctr">
              <a:lnSpc>
                <a:spcPts val="1800"/>
              </a:lnSpc>
              <a:spcBef>
                <a:spcPts val="800"/>
              </a:spcBef>
              <a:spcAft>
                <a:spcPts val="800"/>
              </a:spcAft>
            </a:pPr>
            <a:r>
              <a:rPr lang="vi-VN" sz="2400" b="1" dirty="0">
                <a:effectLst/>
                <a:latin typeface="Times New Roman" panose="02020603050405020304" pitchFamily="18" charset="0"/>
                <a:ea typeface="Times New Roman" panose="02020603050405020304" pitchFamily="18" charset="0"/>
              </a:rPr>
              <a:t>Các hình thức thông tin, truyên truyền về giảm nghèo đa chiều</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30" name="Content Placeholder 2">
            <a:extLst>
              <a:ext uri="{FF2B5EF4-FFF2-40B4-BE49-F238E27FC236}">
                <a16:creationId xmlns:a16="http://schemas.microsoft.com/office/drawing/2014/main" id="{82ECEE50-CE38-991F-6DB7-DB6F60C2BC27}"/>
              </a:ext>
            </a:extLst>
          </p:cNvPr>
          <p:cNvGraphicFramePr>
            <a:graphicFrameLocks noGrp="1"/>
          </p:cNvGraphicFramePr>
          <p:nvPr>
            <p:ph idx="1"/>
            <p:extLst>
              <p:ext uri="{D42A27DB-BD31-4B8C-83A1-F6EECF244321}">
                <p14:modId xmlns:p14="http://schemas.microsoft.com/office/powerpoint/2010/main" val="1282507859"/>
              </p:ext>
            </p:extLst>
          </p:nvPr>
        </p:nvGraphicFramePr>
        <p:xfrm>
          <a:off x="386236" y="1263695"/>
          <a:ext cx="10724787" cy="5365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2239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6551" y="391878"/>
            <a:ext cx="3517615" cy="6749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826551" y="1114617"/>
            <a:ext cx="5029200" cy="57694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22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826551" y="1697397"/>
            <a:ext cx="10821163" cy="5001369"/>
          </a:xfrm>
          <a:prstGeom prst="rect">
            <a:avLst/>
          </a:prstGeom>
          <a:ln>
            <a:solidFill>
              <a:schemeClr val="accent1"/>
            </a:solidFill>
          </a:ln>
        </p:spPr>
        <p:txBody>
          <a:bodyPr wrap="square">
            <a:spAutoFit/>
          </a:bodyPr>
          <a:lstStyle/>
          <a:p>
            <a:pPr algn="just">
              <a:spcBef>
                <a:spcPts val="600"/>
              </a:spcBef>
            </a:pPr>
            <a:r>
              <a:rPr lang="vi-VN" sz="1400" dirty="0">
                <a:solidFill>
                  <a:srgbClr val="000000"/>
                </a:solidFill>
              </a:rPr>
              <a:t>1. Chi xây dựng, tổ chức thực hiện các chương trình, sự kiện, chuyên trang, chuyên mục, phóng sự, ấn phẩm truyền thông về giảm nghèo bền vững; tuyên truyền, giáo dục, nâng cao nhận thức và trách nhiệm các cấp, các ngành và toàn xã hội về công tác giảm nghèo; hỗ trợ các cơ quan báo chí, xuất bản thông tin, tuyên truyền về công tác giảm nghèo; xây dựng, tổ chức thực hiện các chương trình thông tin và truyền thông định hướng cho người dân tham gia, thụ hưởng Chương trình, tiếp cận các dịch vụ xã hội cơ bản về việc làm, giáo dục nghề nghiệp, đi làm việc ở nước ngoài theo hợp đồng, y tế, giáo dục, nhà ở, nước sạch và vệ sinh, thông tin, trợ giúp pháp lý, trợ giúp xã hội và bình đẳng giới; tổ chức đối thoại chính sách về giảm nghèo ở các cấp: Nội dung và mức chi thực hiện theo quy định tại khoản 2 Điều 4 Thông tư này.</a:t>
            </a:r>
            <a:endParaRPr lang="vi-VN" sz="1400" dirty="0"/>
          </a:p>
          <a:p>
            <a:pPr algn="just">
              <a:spcBef>
                <a:spcPts val="600"/>
              </a:spcBef>
            </a:pPr>
            <a:r>
              <a:rPr lang="vi-VN" sz="1400" dirty="0">
                <a:solidFill>
                  <a:srgbClr val="000000"/>
                </a:solidFill>
              </a:rPr>
              <a:t>2. Chi tổ chức thực hiện phong trào thi đua “Cả nước chung tay vì người nghèo - Không để ai bị bổ lại phía sau”; biểu dương, khen thưởng đối với các địa phương, cộng đồng, hộ nghèo và tổ chức, cá nhân có thành tích xuất sắc trong lĩnh vực giảm nghèo</a:t>
            </a:r>
            <a:endParaRPr lang="vi-VN" sz="1400" dirty="0"/>
          </a:p>
          <a:p>
            <a:pPr algn="just">
              <a:spcBef>
                <a:spcPts val="600"/>
              </a:spcBef>
            </a:pPr>
            <a:r>
              <a:rPr lang="vi-VN" sz="1400" dirty="0">
                <a:solidFill>
                  <a:srgbClr val="000000"/>
                </a:solidFill>
              </a:rPr>
              <a:t>a) Chi thuê địa điểm, bàn ghế, loa đài và các trang thiết bị cần thiết khác (nếu có): Mức chi theo thực tế phát sinh trên cơ sở các hóa đơn, chứng từ chi tiêu hợp pháp và phù hợp với phạm vi dự toán được cấp có thẩm quyền giao;</a:t>
            </a:r>
            <a:endParaRPr lang="vi-VN" sz="1400" dirty="0"/>
          </a:p>
          <a:p>
            <a:pPr algn="just">
              <a:spcBef>
                <a:spcPts val="600"/>
              </a:spcBef>
            </a:pPr>
            <a:r>
              <a:rPr lang="vi-VN" sz="1400" dirty="0">
                <a:solidFill>
                  <a:srgbClr val="000000"/>
                </a:solidFill>
              </a:rPr>
              <a:t>b) Chi nước uống cho đại biểu tham dự: Mức chi theo quy định tại khoản 3 Điều 12 Thông tư số 40/2017/TT-BTC;</a:t>
            </a:r>
            <a:endParaRPr lang="vi-VN" sz="1400" dirty="0"/>
          </a:p>
          <a:p>
            <a:pPr algn="just">
              <a:spcBef>
                <a:spcPts val="600"/>
              </a:spcBef>
            </a:pPr>
            <a:r>
              <a:rPr lang="vi-VN" sz="1400" dirty="0">
                <a:solidFill>
                  <a:srgbClr val="000000"/>
                </a:solidFill>
              </a:rPr>
              <a:t>c) Chi tài liệu (nếu có): Mức chi theo thực tế phát sinh và trong phạm vi dự toán được cấp có thẩm quyền giao;</a:t>
            </a:r>
            <a:endParaRPr lang="vi-VN" sz="1400" dirty="0"/>
          </a:p>
          <a:p>
            <a:pPr algn="just">
              <a:spcBef>
                <a:spcPts val="600"/>
              </a:spcBef>
            </a:pPr>
            <a:r>
              <a:rPr lang="vi-VN" sz="1400" dirty="0">
                <a:solidFill>
                  <a:srgbClr val="000000"/>
                </a:solidFill>
              </a:rPr>
              <a:t>d) Chi thuê dẫn chương trình: Mức chi tối đa 2.000.000 đồng/người/ngày. Tùy theo quy mô, Thủ trưởng cơ quan, đơn vị quyết định mức thuê dẫn chương trình phù hợp với phạm vi dự toán được cấp có thẩm quyền giao;</a:t>
            </a:r>
            <a:endParaRPr lang="vi-VN" sz="1400" dirty="0"/>
          </a:p>
          <a:p>
            <a:pPr algn="just">
              <a:spcBef>
                <a:spcPts val="600"/>
              </a:spcBef>
            </a:pPr>
            <a:r>
              <a:rPr lang="vi-VN" sz="1400" dirty="0">
                <a:solidFill>
                  <a:srgbClr val="000000"/>
                </a:solidFill>
              </a:rPr>
              <a:t>đ) Chi biểu dương, tôn vinh, khen thưởng đối với tập thể, cá nhân có thành tích xuất sắc trong việc thực hiện Chương trình theo quyết định của cấp có thẩm quyền: Nội dung và mức chi khen thưởng thực hiện theo quy định của Luật Thi đua, Khen thưởng; Luật sửa đổi, bổ sung một số điều của Luật Thi đua, Khen thưởng và các văn bản hướng dẫn Luật.</a:t>
            </a:r>
            <a:endParaRPr lang="vi-VN" sz="1400" dirty="0"/>
          </a:p>
          <a:p>
            <a:pPr algn="just">
              <a:spcBef>
                <a:spcPts val="600"/>
              </a:spcBef>
            </a:pPr>
            <a:r>
              <a:rPr lang="vi-VN" sz="1400" dirty="0">
                <a:solidFill>
                  <a:srgbClr val="000000"/>
                </a:solidFill>
              </a:rPr>
              <a:t>3. Chi phát triển hoạt động trang thông tin điện tử về giảm nghèo: Nội dung và mức chi thực hiện theo quy định tại khoản 4 Điều 4 Thông tư này</a:t>
            </a:r>
            <a:r>
              <a:rPr lang="vi-VN" dirty="0">
                <a:solidFill>
                  <a:srgbClr val="000000"/>
                </a:solidFill>
              </a:rPr>
              <a:t>.</a:t>
            </a:r>
            <a:endParaRPr lang="vi-VN" dirty="0">
              <a:effectLst/>
            </a:endParaRPr>
          </a:p>
        </p:txBody>
      </p:sp>
    </p:spTree>
    <p:extLst>
      <p:ext uri="{BB962C8B-B14F-4D97-AF65-F5344CB8AC3E}">
        <p14:creationId xmlns:p14="http://schemas.microsoft.com/office/powerpoint/2010/main" val="31593654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2296885" y="1124333"/>
            <a:ext cx="7217229" cy="719398"/>
          </a:xfrm>
          <a:solidFill>
            <a:schemeClr val="accent4">
              <a:lumMod val="20000"/>
              <a:lumOff val="80000"/>
            </a:schemeClr>
          </a:solidFill>
          <a:ln>
            <a:solidFill>
              <a:schemeClr val="accent1"/>
            </a:solidFill>
          </a:ln>
        </p:spPr>
        <p:txBody>
          <a:bodyPr>
            <a:normAutofit/>
          </a:bodyPr>
          <a:lstStyle/>
          <a:p>
            <a:pPr algn="ctr"/>
            <a:r>
              <a:rPr lang="en-US" sz="2400" b="1" spc="-40" dirty="0">
                <a:latin typeface="Times New Roman Bold" panose="02020803070505020304" pitchFamily="18" charset="0"/>
                <a:cs typeface="Times New Roman" panose="02020603050405020304" pitchFamily="18" charset="0"/>
              </a:rPr>
              <a:t>CÔNG TÁC KẾ HOẠCH</a:t>
            </a:r>
            <a:endParaRPr lang="en-GB" sz="2400" dirty="0"/>
          </a:p>
        </p:txBody>
      </p:sp>
      <p:grpSp>
        <p:nvGrpSpPr>
          <p:cNvPr id="17" name="Group 16">
            <a:extLst>
              <a:ext uri="{FF2B5EF4-FFF2-40B4-BE49-F238E27FC236}">
                <a16:creationId xmlns:a16="http://schemas.microsoft.com/office/drawing/2014/main" id="{21F342CE-E43E-60F0-CED5-67E6DCEC918C}"/>
              </a:ext>
            </a:extLst>
          </p:cNvPr>
          <p:cNvGrpSpPr/>
          <p:nvPr/>
        </p:nvGrpSpPr>
        <p:grpSpPr>
          <a:xfrm>
            <a:off x="812935" y="2419058"/>
            <a:ext cx="5701324" cy="954986"/>
            <a:chOff x="3477" y="192190"/>
            <a:chExt cx="1520376" cy="954986"/>
          </a:xfrm>
          <a:solidFill>
            <a:schemeClr val="bg2"/>
          </a:solidFill>
        </p:grpSpPr>
        <p:sp>
          <p:nvSpPr>
            <p:cNvPr id="19" name="Rectangle: Rounded Corners 18">
              <a:extLst>
                <a:ext uri="{FF2B5EF4-FFF2-40B4-BE49-F238E27FC236}">
                  <a16:creationId xmlns:a16="http://schemas.microsoft.com/office/drawing/2014/main" id="{42000824-8396-201B-94C3-C995AC1B2D7C}"/>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AB7226D-84DE-D3CE-116C-54EDFF8E2492}"/>
                </a:ext>
              </a:extLst>
            </p:cNvPr>
            <p:cNvSpPr txBox="1"/>
            <p:nvPr/>
          </p:nvSpPr>
          <p:spPr>
            <a:xfrm>
              <a:off x="56008" y="220161"/>
              <a:ext cx="1439874" cy="89904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2000" b="1" dirty="0" err="1">
                  <a:solidFill>
                    <a:schemeClr val="tx1"/>
                  </a:solidFill>
                  <a:latin typeface="Times New Roman" panose="02020603050405020304" pitchFamily="18" charset="0"/>
                  <a:cs typeface="Times New Roman" panose="02020603050405020304" pitchFamily="18" charset="0"/>
                </a:rPr>
                <a:t>Lập</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và</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giao</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Kế</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hoạch</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thực</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hiện</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Tiểu</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dự</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án</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giảm</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nghèo</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về</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thông</a:t>
              </a:r>
              <a:r>
                <a:rPr lang="en-GB" sz="2000" b="1" dirty="0">
                  <a:solidFill>
                    <a:schemeClr val="tx1"/>
                  </a:solidFill>
                  <a:latin typeface="Times New Roman" panose="02020603050405020304" pitchFamily="18" charset="0"/>
                  <a:cs typeface="Times New Roman" panose="02020603050405020304" pitchFamily="18" charset="0"/>
                </a:rPr>
                <a:t> tin </a:t>
              </a:r>
              <a:endParaRPr lang="en-GB" sz="2000" b="1" kern="1200" dirty="0">
                <a:solidFill>
                  <a:schemeClr val="tx1"/>
                </a:solidFill>
                <a:latin typeface="Times New Roman" panose="02020603050405020304" pitchFamily="18" charset="0"/>
                <a:cs typeface="Times New Roman" panose="02020603050405020304" pitchFamily="18" charset="0"/>
              </a:endParaRPr>
            </a:p>
          </p:txBody>
        </p:sp>
      </p:grpSp>
      <p:sp>
        <p:nvSpPr>
          <p:cNvPr id="13" name="Rectangle 12">
            <a:extLst>
              <a:ext uri="{FF2B5EF4-FFF2-40B4-BE49-F238E27FC236}">
                <a16:creationId xmlns:a16="http://schemas.microsoft.com/office/drawing/2014/main" id="{1FC9E65B-D09C-4EA2-5E71-FBD85E3FE8C6}"/>
              </a:ext>
            </a:extLst>
          </p:cNvPr>
          <p:cNvSpPr/>
          <p:nvPr/>
        </p:nvSpPr>
        <p:spPr>
          <a:xfrm>
            <a:off x="2189427" y="3661016"/>
            <a:ext cx="1458429" cy="2959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Times New Roman" panose="02020603050405020304" pitchFamily="18" charset="0"/>
                <a:cs typeface="Times New Roman" panose="02020603050405020304" pitchFamily="18" charset="0"/>
              </a:rPr>
              <a:t>Bộ</a:t>
            </a:r>
            <a:r>
              <a:rPr lang="en-US" sz="1600" dirty="0">
                <a:solidFill>
                  <a:schemeClr val="tx1"/>
                </a:solidFill>
                <a:latin typeface="Times New Roman" panose="02020603050405020304" pitchFamily="18" charset="0"/>
                <a:cs typeface="Times New Roman" panose="02020603050405020304" pitchFamily="18" charset="0"/>
              </a:rPr>
              <a:t> TTTT: </a:t>
            </a:r>
            <a:r>
              <a:rPr lang="vi-VN" sz="1600" dirty="0">
                <a:solidFill>
                  <a:schemeClr val="tx1"/>
                </a:solidFill>
                <a:effectLst/>
                <a:latin typeface="Times New Roman" panose="02020603050405020304" pitchFamily="18" charset="0"/>
                <a:ea typeface="Calibri" panose="020F0502020204030204" pitchFamily="34" charset="0"/>
              </a:rPr>
              <a:t>ập kế hoạch thực hiện Tiểu dự án theo nhiệm vụ quy định tại khoản 1 Điều 37 Nghị định số 27/2022/NĐ-CP của Chính phủ </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B9414FCC-ECD9-1B4B-9DF8-AB718718F157}"/>
              </a:ext>
            </a:extLst>
          </p:cNvPr>
          <p:cNvSpPr/>
          <p:nvPr/>
        </p:nvSpPr>
        <p:spPr>
          <a:xfrm>
            <a:off x="3799113" y="3686478"/>
            <a:ext cx="1246473" cy="29338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tx1"/>
                </a:solidFill>
                <a:effectLst/>
                <a:latin typeface="Times New Roman" panose="02020603050405020304" pitchFamily="18" charset="0"/>
                <a:ea typeface="Calibri" panose="020F0502020204030204" pitchFamily="34" charset="0"/>
              </a:rPr>
              <a:t>Các bộ, cơ quan Trung ương, </a:t>
            </a:r>
            <a:r>
              <a:rPr lang="en-US" sz="1600" dirty="0" err="1">
                <a:solidFill>
                  <a:schemeClr val="tx1"/>
                </a:solidFill>
                <a:effectLst/>
                <a:latin typeface="Times New Roman" panose="02020603050405020304" pitchFamily="18" charset="0"/>
                <a:ea typeface="Calibri" panose="020F0502020204030204" pitchFamily="34" charset="0"/>
              </a:rPr>
              <a:t>lập</a:t>
            </a:r>
            <a:r>
              <a:rPr lang="en-US" sz="1600" dirty="0">
                <a:solidFill>
                  <a:schemeClr val="tx1"/>
                </a:solidFill>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giao</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kế</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hoạch</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thực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hiện</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Tiểu dự án cả giai đoạn </a:t>
            </a:r>
            <a:r>
              <a:rPr lang="en-US" sz="1600" dirty="0">
                <a:solidFill>
                  <a:schemeClr val="tx1"/>
                </a:solidFill>
                <a:effectLst/>
                <a:latin typeface="Times New Roman" panose="02020603050405020304" pitchFamily="18" charset="0"/>
                <a:ea typeface="Calibri" panose="020F0502020204030204" pitchFamily="34" charset="0"/>
              </a:rPr>
              <a:t>5 </a:t>
            </a:r>
            <a:r>
              <a:rPr lang="en-US" sz="1600" dirty="0" err="1">
                <a:solidFill>
                  <a:schemeClr val="tx1"/>
                </a:solidFill>
                <a:effectLst/>
                <a:latin typeface="Times New Roman" panose="02020603050405020304" pitchFamily="18" charset="0"/>
                <a:ea typeface="Calibri" panose="020F0502020204030204" pitchFamily="34" charset="0"/>
              </a:rPr>
              <a:t>năm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hằng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năm</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8531394" y="3639428"/>
            <a:ext cx="1726059" cy="300310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effectLst/>
                <a:latin typeface="Times New Roman" panose="02020603050405020304" pitchFamily="18" charset="0"/>
                <a:ea typeface="Times New Roman" panose="02020603050405020304" pitchFamily="18" charset="0"/>
              </a:rPr>
              <a:t>UBND </a:t>
            </a:r>
            <a:r>
              <a:rPr lang="vi-VN" sz="1600" dirty="0">
                <a:solidFill>
                  <a:schemeClr val="tx1"/>
                </a:solidFill>
                <a:effectLst/>
                <a:latin typeface="Times New Roman" panose="02020603050405020304" pitchFamily="18" charset="0"/>
                <a:ea typeface="Times New Roman" panose="02020603050405020304" pitchFamily="18" charset="0"/>
              </a:rPr>
              <a:t>cấp tỉnh chỉ đạo Sở Lao động - Thương binh và Xã hội chủ trì, phối hợp với Sở </a:t>
            </a:r>
            <a:r>
              <a:rPr lang="en-US" sz="1600" dirty="0">
                <a:solidFill>
                  <a:schemeClr val="tx1"/>
                </a:solidFill>
                <a:effectLst/>
                <a:latin typeface="Times New Roman" panose="02020603050405020304" pitchFamily="18" charset="0"/>
                <a:ea typeface="Times New Roman" panose="02020603050405020304" pitchFamily="18" charset="0"/>
              </a:rPr>
              <a:t>TTTT</a:t>
            </a:r>
            <a:r>
              <a:rPr lang="vi-VN" sz="1600" dirty="0">
                <a:solidFill>
                  <a:schemeClr val="tx1"/>
                </a:solidFill>
                <a:effectLst/>
                <a:latin typeface="Times New Roman" panose="02020603050405020304" pitchFamily="18" charset="0"/>
                <a:ea typeface="Times New Roman" panose="02020603050405020304" pitchFamily="18" charset="0"/>
              </a:rPr>
              <a:t> tham mưu công tác xây dựng kế hoạch thông tin, tuyên truyền về giảm nghèo đa chiều</a:t>
            </a:r>
            <a:r>
              <a:rPr lang="en-US" sz="1600" dirty="0">
                <a:solidFill>
                  <a:schemeClr val="tx1"/>
                </a:solidFill>
                <a:effectLst/>
                <a:latin typeface="Times New Roman" panose="02020603050405020304" pitchFamily="18" charset="0"/>
                <a:ea typeface="Times New Roman" panose="02020603050405020304" pitchFamily="18" charset="0"/>
              </a:rPr>
              <a:t>.</a:t>
            </a:r>
            <a:endParaRPr lang="en-US" sz="1600" dirty="0">
              <a:solidFill>
                <a:schemeClr val="tx1"/>
              </a:solidFill>
            </a:endParaRPr>
          </a:p>
        </p:txBody>
      </p:sp>
      <p:sp>
        <p:nvSpPr>
          <p:cNvPr id="29" name="Rectangle 28">
            <a:extLst>
              <a:ext uri="{FF2B5EF4-FFF2-40B4-BE49-F238E27FC236}">
                <a16:creationId xmlns:a16="http://schemas.microsoft.com/office/drawing/2014/main" id="{B4135B07-CE4A-67F8-1024-20C9140E64A0}"/>
              </a:ext>
            </a:extLst>
          </p:cNvPr>
          <p:cNvSpPr/>
          <p:nvPr/>
        </p:nvSpPr>
        <p:spPr>
          <a:xfrm>
            <a:off x="6820647" y="3647169"/>
            <a:ext cx="1545373" cy="30031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tx1"/>
                </a:solidFill>
                <a:effectLst/>
                <a:latin typeface="Times New Roman" panose="02020603050405020304" pitchFamily="18" charset="0"/>
                <a:ea typeface="Times New Roman" panose="02020603050405020304" pitchFamily="18" charset="0"/>
              </a:rPr>
              <a:t>Bộ </a:t>
            </a:r>
            <a:r>
              <a:rPr lang="en-US" sz="1600" dirty="0">
                <a:solidFill>
                  <a:schemeClr val="tx1"/>
                </a:solidFill>
                <a:effectLst/>
                <a:latin typeface="Times New Roman" panose="02020603050405020304" pitchFamily="18" charset="0"/>
                <a:ea typeface="Times New Roman" panose="02020603050405020304" pitchFamily="18" charset="0"/>
              </a:rPr>
              <a:t>LĐTBXH </a:t>
            </a:r>
            <a:r>
              <a:rPr lang="vi-VN" sz="1600" dirty="0">
                <a:solidFill>
                  <a:schemeClr val="tx1"/>
                </a:solidFill>
                <a:effectLst/>
                <a:latin typeface="Times New Roman" panose="02020603050405020304" pitchFamily="18" charset="0"/>
                <a:ea typeface="Times New Roman" panose="02020603050405020304" pitchFamily="18" charset="0"/>
              </a:rPr>
              <a:t>chủ trì, phối hợp với Bộ </a:t>
            </a:r>
            <a:r>
              <a:rPr lang="en-US" sz="1600" dirty="0">
                <a:solidFill>
                  <a:schemeClr val="tx1"/>
                </a:solidFill>
                <a:effectLst/>
                <a:latin typeface="Times New Roman" panose="02020603050405020304" pitchFamily="18" charset="0"/>
                <a:ea typeface="Times New Roman" panose="02020603050405020304" pitchFamily="18" charset="0"/>
              </a:rPr>
              <a:t>TTTT </a:t>
            </a:r>
            <a:r>
              <a:rPr lang="vi-VN" sz="1600" dirty="0">
                <a:solidFill>
                  <a:schemeClr val="tx1"/>
                </a:solidFill>
                <a:effectLst/>
                <a:latin typeface="Times New Roman" panose="02020603050405020304" pitchFamily="18" charset="0"/>
                <a:ea typeface="Times New Roman" panose="02020603050405020304" pitchFamily="18" charset="0"/>
              </a:rPr>
              <a:t>hướng dẫn lập kế hoạch, định hướng công tác thông tin, tuyên truyền</a:t>
            </a:r>
            <a:r>
              <a:rPr lang="en-US" sz="1600" dirty="0">
                <a:solidFill>
                  <a:schemeClr val="tx1"/>
                </a:solidFill>
                <a:effectLst/>
                <a:latin typeface="Times New Roman" panose="02020603050405020304" pitchFamily="18" charset="0"/>
                <a:ea typeface="Times New Roman" panose="02020603050405020304" pitchFamily="18" charset="0"/>
              </a:rPr>
              <a:t>.</a:t>
            </a:r>
            <a:endParaRPr lang="en-US" sz="1600" dirty="0">
              <a:solidFill>
                <a:schemeClr val="tx1"/>
              </a:solidFill>
            </a:endParaRPr>
          </a:p>
        </p:txBody>
      </p:sp>
      <p:sp>
        <p:nvSpPr>
          <p:cNvPr id="30" name="Rectangle 29">
            <a:extLst>
              <a:ext uri="{FF2B5EF4-FFF2-40B4-BE49-F238E27FC236}">
                <a16:creationId xmlns:a16="http://schemas.microsoft.com/office/drawing/2014/main" id="{5CE52F4B-4BC2-0103-E161-B1A2FC6BB06D}"/>
              </a:ext>
            </a:extLst>
          </p:cNvPr>
          <p:cNvSpPr/>
          <p:nvPr/>
        </p:nvSpPr>
        <p:spPr>
          <a:xfrm>
            <a:off x="5210961" y="3660544"/>
            <a:ext cx="1458429" cy="29906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Times New Roman" panose="02020603050405020304" pitchFamily="18" charset="0"/>
              </a:rPr>
              <a:t>Các</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địa</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phương</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lập</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kế</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hoạch</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thực</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hiện</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Tiểu</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dự</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án</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trong</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đó</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thuyết</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minh</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về</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kế</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hoạch</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thực</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hiện</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các</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nhiệm</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vụ</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đặc</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thù</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của</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Tiểu</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dự</a:t>
            </a:r>
            <a:r>
              <a:rPr lang="en-US" sz="1600" dirty="0">
                <a:solidFill>
                  <a:schemeClr val="tx1"/>
                </a:solidFill>
                <a:latin typeface="Times New Roman" panose="02020603050405020304" pitchFamily="18" charset="0"/>
              </a:rPr>
              <a:t> </a:t>
            </a:r>
            <a:r>
              <a:rPr lang="en-US" sz="1600" dirty="0" err="1">
                <a:solidFill>
                  <a:schemeClr val="tx1"/>
                </a:solidFill>
                <a:latin typeface="Times New Roman" panose="02020603050405020304" pitchFamily="18" charset="0"/>
              </a:rPr>
              <a:t>án</a:t>
            </a:r>
            <a:r>
              <a:rPr lang="en-US" sz="1600" dirty="0">
                <a:solidFill>
                  <a:schemeClr val="tx1"/>
                </a:solidFill>
                <a:latin typeface="Times New Roman" panose="02020603050405020304" pitchFamily="18" charset="0"/>
              </a:rPr>
              <a:t>.</a:t>
            </a:r>
            <a:endParaRPr lang="en-US" sz="1600" dirty="0">
              <a:solidFill>
                <a:schemeClr val="tx1"/>
              </a:solidFill>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10360173" y="3639428"/>
            <a:ext cx="1726059" cy="300310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500" dirty="0">
                <a:solidFill>
                  <a:schemeClr val="tx1"/>
                </a:solidFill>
                <a:effectLst/>
                <a:latin typeface="Times New Roman" panose="02020603050405020304" pitchFamily="18" charset="0"/>
                <a:ea typeface="Times New Roman" panose="02020603050405020304" pitchFamily="18" charset="0"/>
              </a:rPr>
              <a:t>Các cơ quan, tổ chức </a:t>
            </a:r>
            <a:r>
              <a:rPr lang="en-US" sz="1500" dirty="0">
                <a:solidFill>
                  <a:schemeClr val="tx1"/>
                </a:solidFill>
                <a:effectLst/>
                <a:latin typeface="Times New Roman" panose="02020603050405020304" pitchFamily="18" charset="0"/>
                <a:ea typeface="Times New Roman" panose="02020603050405020304" pitchFamily="18" charset="0"/>
              </a:rPr>
              <a:t>ở </a:t>
            </a:r>
            <a:r>
              <a:rPr lang="en-US" sz="1500" dirty="0" err="1">
                <a:solidFill>
                  <a:schemeClr val="tx1"/>
                </a:solidFill>
                <a:effectLst/>
                <a:latin typeface="Times New Roman" panose="02020603050405020304" pitchFamily="18" charset="0"/>
                <a:ea typeface="Times New Roman" panose="02020603050405020304" pitchFamily="18" charset="0"/>
              </a:rPr>
              <a:t>Trung</a:t>
            </a:r>
            <a:r>
              <a:rPr lang="en-US" sz="1500" dirty="0">
                <a:solidFill>
                  <a:schemeClr val="tx1"/>
                </a:solidFill>
                <a:effectLst/>
                <a:latin typeface="Times New Roman" panose="02020603050405020304" pitchFamily="18" charset="0"/>
                <a:ea typeface="Times New Roman" panose="02020603050405020304" pitchFamily="18" charset="0"/>
              </a:rPr>
              <a:t> </a:t>
            </a:r>
            <a:r>
              <a:rPr lang="en-US" sz="1500" dirty="0" err="1">
                <a:solidFill>
                  <a:schemeClr val="tx1"/>
                </a:solidFill>
                <a:effectLst/>
                <a:latin typeface="Times New Roman" panose="02020603050405020304" pitchFamily="18" charset="0"/>
                <a:ea typeface="Times New Roman" panose="02020603050405020304" pitchFamily="18" charset="0"/>
              </a:rPr>
              <a:t>ương</a:t>
            </a:r>
            <a:r>
              <a:rPr lang="en-US" sz="1500" dirty="0">
                <a:solidFill>
                  <a:schemeClr val="tx1"/>
                </a:solidFill>
                <a:effectLst/>
                <a:latin typeface="Times New Roman" panose="02020603050405020304" pitchFamily="18" charset="0"/>
                <a:ea typeface="Times New Roman" panose="02020603050405020304" pitchFamily="18" charset="0"/>
              </a:rPr>
              <a:t> </a:t>
            </a:r>
            <a:r>
              <a:rPr lang="vi-VN" sz="1500" dirty="0">
                <a:solidFill>
                  <a:schemeClr val="tx1"/>
                </a:solidFill>
                <a:effectLst/>
                <a:latin typeface="Times New Roman" panose="02020603050405020304" pitchFamily="18" charset="0"/>
                <a:ea typeface="Times New Roman" panose="02020603050405020304" pitchFamily="18" charset="0"/>
              </a:rPr>
              <a:t>báo cáo cơ quan chủ quản đăng ký kế hoạch thực hiện</a:t>
            </a:r>
            <a:r>
              <a:rPr lang="en-US" sz="1500" dirty="0">
                <a:solidFill>
                  <a:schemeClr val="tx1"/>
                </a:solidFill>
                <a:effectLst/>
                <a:latin typeface="Times New Roman" panose="02020603050405020304" pitchFamily="18" charset="0"/>
                <a:ea typeface="Times New Roman" panose="02020603050405020304" pitchFamily="18" charset="0"/>
              </a:rPr>
              <a:t> </a:t>
            </a:r>
            <a:r>
              <a:rPr lang="en-US" sz="1500" dirty="0" err="1">
                <a:solidFill>
                  <a:schemeClr val="tx1"/>
                </a:solidFill>
                <a:effectLst/>
                <a:latin typeface="Times New Roman" panose="02020603050405020304" pitchFamily="18" charset="0"/>
                <a:ea typeface="Times New Roman" panose="02020603050405020304" pitchFamily="18" charset="0"/>
              </a:rPr>
              <a:t>nhiệm</a:t>
            </a:r>
            <a:r>
              <a:rPr lang="en-US" sz="1500" dirty="0">
                <a:solidFill>
                  <a:schemeClr val="tx1"/>
                </a:solidFill>
                <a:effectLst/>
                <a:latin typeface="Times New Roman" panose="02020603050405020304" pitchFamily="18" charset="0"/>
                <a:ea typeface="Times New Roman" panose="02020603050405020304" pitchFamily="18" charset="0"/>
              </a:rPr>
              <a:t> </a:t>
            </a:r>
            <a:r>
              <a:rPr lang="en-US" sz="1500" dirty="0" err="1">
                <a:solidFill>
                  <a:schemeClr val="tx1"/>
                </a:solidFill>
                <a:effectLst/>
                <a:latin typeface="Times New Roman" panose="02020603050405020304" pitchFamily="18" charset="0"/>
                <a:ea typeface="Times New Roman" panose="02020603050405020304" pitchFamily="18" charset="0"/>
              </a:rPr>
              <a:t>vụ</a:t>
            </a:r>
            <a:r>
              <a:rPr lang="vi-VN" sz="1500" dirty="0">
                <a:solidFill>
                  <a:schemeClr val="tx1"/>
                </a:solidFill>
                <a:effectLst/>
                <a:latin typeface="Times New Roman" panose="02020603050405020304" pitchFamily="18" charset="0"/>
                <a:ea typeface="Times New Roman" panose="02020603050405020304" pitchFamily="18" charset="0"/>
              </a:rPr>
              <a:t> với Bộ </a:t>
            </a:r>
            <a:r>
              <a:rPr lang="en-US" sz="1500" dirty="0">
                <a:solidFill>
                  <a:schemeClr val="tx1"/>
                </a:solidFill>
                <a:effectLst/>
                <a:latin typeface="Times New Roman" panose="02020603050405020304" pitchFamily="18" charset="0"/>
                <a:ea typeface="Times New Roman" panose="02020603050405020304" pitchFamily="18" charset="0"/>
              </a:rPr>
              <a:t>LĐTBXH</a:t>
            </a:r>
            <a:r>
              <a:rPr lang="en-US" sz="1500" dirty="0">
                <a:solidFill>
                  <a:schemeClr val="tx1"/>
                </a:solidFill>
                <a:latin typeface="Times New Roman" panose="02020603050405020304" pitchFamily="18" charset="0"/>
                <a:ea typeface="Times New Roman" panose="02020603050405020304" pitchFamily="18" charset="0"/>
              </a:rPr>
              <a:t>, c</a:t>
            </a:r>
            <a:r>
              <a:rPr lang="vi-VN" sz="1500" dirty="0">
                <a:solidFill>
                  <a:schemeClr val="tx1"/>
                </a:solidFill>
                <a:effectLst/>
                <a:latin typeface="Times New Roman" panose="02020603050405020304" pitchFamily="18" charset="0"/>
                <a:ea typeface="Times New Roman" panose="02020603050405020304" pitchFamily="18" charset="0"/>
              </a:rPr>
              <a:t>ác cấp có thẩm quyền ở địa phương</a:t>
            </a:r>
            <a:r>
              <a:rPr lang="en-US" sz="1500" dirty="0">
                <a:solidFill>
                  <a:schemeClr val="tx1"/>
                </a:solidFill>
                <a:effectLst/>
                <a:latin typeface="Times New Roman" panose="02020603050405020304" pitchFamily="18" charset="0"/>
                <a:ea typeface="Times New Roman" panose="02020603050405020304" pitchFamily="18" charset="0"/>
              </a:rPr>
              <a:t>,</a:t>
            </a:r>
            <a:r>
              <a:rPr lang="vi-VN" sz="1500" dirty="0">
                <a:solidFill>
                  <a:schemeClr val="tx1"/>
                </a:solidFill>
                <a:effectLst/>
                <a:latin typeface="Times New Roman" panose="02020603050405020304" pitchFamily="18" charset="0"/>
                <a:ea typeface="Times New Roman" panose="02020603050405020304" pitchFamily="18" charset="0"/>
              </a:rPr>
              <a:t> theo phân cấp quản lý</a:t>
            </a:r>
            <a:r>
              <a:rPr lang="en-US" sz="1500" dirty="0">
                <a:solidFill>
                  <a:schemeClr val="tx1"/>
                </a:solidFill>
                <a:effectLst/>
                <a:latin typeface="Times New Roman" panose="02020603050405020304" pitchFamily="18" charset="0"/>
                <a:ea typeface="Times New Roman" panose="02020603050405020304" pitchFamily="18" charset="0"/>
              </a:rPr>
              <a:t>.</a:t>
            </a:r>
            <a:endParaRPr lang="en-US" sz="1500" dirty="0">
              <a:solidFill>
                <a:schemeClr val="tx1"/>
              </a:solidFill>
            </a:endParaRPr>
          </a:p>
        </p:txBody>
      </p:sp>
      <p:cxnSp>
        <p:nvCxnSpPr>
          <p:cNvPr id="4" name="Straight Arrow Connector 3">
            <a:extLst>
              <a:ext uri="{FF2B5EF4-FFF2-40B4-BE49-F238E27FC236}">
                <a16:creationId xmlns:a16="http://schemas.microsoft.com/office/drawing/2014/main" id="{308A1FA3-38F3-BBFC-6CCD-CD21DAB05A47}"/>
              </a:ext>
            </a:extLst>
          </p:cNvPr>
          <p:cNvCxnSpPr>
            <a:cxnSpLocks/>
          </p:cNvCxnSpPr>
          <p:nvPr/>
        </p:nvCxnSpPr>
        <p:spPr>
          <a:xfrm flipH="1">
            <a:off x="951065" y="3397874"/>
            <a:ext cx="390397" cy="2492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4886E95-4172-402F-3F74-3D4F9E390EE6}"/>
              </a:ext>
            </a:extLst>
          </p:cNvPr>
          <p:cNvCxnSpPr>
            <a:cxnSpLocks/>
          </p:cNvCxnSpPr>
          <p:nvPr/>
        </p:nvCxnSpPr>
        <p:spPr>
          <a:xfrm flipH="1">
            <a:off x="2482164" y="3353765"/>
            <a:ext cx="287136" cy="2890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51889BC-E0C5-BD77-2B57-19925FE4F1B2}"/>
              </a:ext>
            </a:extLst>
          </p:cNvPr>
          <p:cNvCxnSpPr>
            <a:cxnSpLocks/>
          </p:cNvCxnSpPr>
          <p:nvPr/>
        </p:nvCxnSpPr>
        <p:spPr>
          <a:xfrm>
            <a:off x="5601081" y="3397874"/>
            <a:ext cx="507634" cy="239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2595608-662A-5E3B-AA49-E7A5B9F2B922}"/>
              </a:ext>
            </a:extLst>
          </p:cNvPr>
          <p:cNvCxnSpPr>
            <a:cxnSpLocks/>
          </p:cNvCxnSpPr>
          <p:nvPr/>
        </p:nvCxnSpPr>
        <p:spPr>
          <a:xfrm flipH="1">
            <a:off x="7523411" y="3346073"/>
            <a:ext cx="261326" cy="314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F7BAB10D-8090-0AA7-AB87-8863C2868F4C}"/>
              </a:ext>
            </a:extLst>
          </p:cNvPr>
          <p:cNvCxnSpPr>
            <a:cxnSpLocks/>
            <a:stCxn id="39" idx="2"/>
          </p:cNvCxnSpPr>
          <p:nvPr/>
        </p:nvCxnSpPr>
        <p:spPr>
          <a:xfrm flipH="1">
            <a:off x="9394423" y="3280993"/>
            <a:ext cx="2030" cy="3607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6F5278D-4E29-4F80-59BD-EBFBB3C1833B}"/>
              </a:ext>
            </a:extLst>
          </p:cNvPr>
          <p:cNvCxnSpPr>
            <a:cxnSpLocks/>
          </p:cNvCxnSpPr>
          <p:nvPr/>
        </p:nvCxnSpPr>
        <p:spPr>
          <a:xfrm>
            <a:off x="10684758" y="3308964"/>
            <a:ext cx="507256" cy="2776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59F5DAFE-3813-FD3C-9C53-D482BE892C70}"/>
              </a:ext>
            </a:extLst>
          </p:cNvPr>
          <p:cNvGrpSpPr/>
          <p:nvPr/>
        </p:nvGrpSpPr>
        <p:grpSpPr>
          <a:xfrm>
            <a:off x="6820646" y="2353978"/>
            <a:ext cx="5151614" cy="954986"/>
            <a:chOff x="3477" y="192190"/>
            <a:chExt cx="1520376" cy="954986"/>
          </a:xfrm>
          <a:solidFill>
            <a:schemeClr val="bg2"/>
          </a:solidFill>
        </p:grpSpPr>
        <p:sp>
          <p:nvSpPr>
            <p:cNvPr id="38" name="Rectangle: Rounded Corners 37">
              <a:extLst>
                <a:ext uri="{FF2B5EF4-FFF2-40B4-BE49-F238E27FC236}">
                  <a16:creationId xmlns:a16="http://schemas.microsoft.com/office/drawing/2014/main" id="{D4794183-128E-AF62-AB7A-618503536435}"/>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39" name="Rectangle: Rounded Corners 4">
              <a:extLst>
                <a:ext uri="{FF2B5EF4-FFF2-40B4-BE49-F238E27FC236}">
                  <a16:creationId xmlns:a16="http://schemas.microsoft.com/office/drawing/2014/main" id="{DED90550-1FB2-177C-459F-8ED4E73081EF}"/>
                </a:ext>
              </a:extLst>
            </p:cNvPr>
            <p:cNvSpPr txBox="1"/>
            <p:nvPr/>
          </p:nvSpPr>
          <p:spPr>
            <a:xfrm>
              <a:off x="31448" y="220161"/>
              <a:ext cx="1464434" cy="89904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ts val="1800"/>
                </a:lnSpc>
                <a:spcBef>
                  <a:spcPts val="600"/>
                </a:spcBef>
                <a:spcAft>
                  <a:spcPts val="800"/>
                </a:spcAft>
              </a:pPr>
              <a:r>
                <a:rPr lang="en-GB" sz="2000" b="1" dirty="0" err="1">
                  <a:solidFill>
                    <a:schemeClr val="tx1"/>
                  </a:solidFill>
                  <a:latin typeface="Times New Roman" panose="02020603050405020304" pitchFamily="18" charset="0"/>
                  <a:cs typeface="Times New Roman" panose="02020603050405020304" pitchFamily="18" charset="0"/>
                </a:rPr>
                <a:t>Lập</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và</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giao</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Kế</a:t>
              </a:r>
              <a:r>
                <a:rPr lang="en-GB" sz="2000" b="1" dirty="0">
                  <a:solidFill>
                    <a:schemeClr val="tx1"/>
                  </a:solidFill>
                  <a:latin typeface="Times New Roman" panose="02020603050405020304" pitchFamily="18" charset="0"/>
                  <a:cs typeface="Times New Roman" panose="02020603050405020304" pitchFamily="18" charset="0"/>
                </a:rPr>
                <a:t> </a:t>
              </a:r>
              <a:r>
                <a:rPr lang="en-GB" sz="2000" b="1" dirty="0" err="1">
                  <a:solidFill>
                    <a:schemeClr val="tx1"/>
                  </a:solidFill>
                  <a:latin typeface="Times New Roman" panose="02020603050405020304" pitchFamily="18" charset="0"/>
                  <a:cs typeface="Times New Roman" panose="02020603050405020304" pitchFamily="18" charset="0"/>
                </a:rPr>
                <a:t>hoạch</a:t>
              </a:r>
              <a:r>
                <a:rPr lang="en-GB" sz="2000" b="1" dirty="0">
                  <a:solidFill>
                    <a:schemeClr val="tx1"/>
                  </a:solidFill>
                  <a:latin typeface="Times New Roman" panose="02020603050405020304" pitchFamily="18" charset="0"/>
                  <a:cs typeface="Times New Roman" panose="02020603050405020304" pitchFamily="18" charset="0"/>
                </a:rPr>
                <a:t> </a:t>
              </a:r>
              <a:r>
                <a:rPr lang="vi-VN"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a:t>
              </a:r>
              <a:r>
                <a:rPr lang="en-US"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iểu dự án truyền thông về giảm nghèo đa chiểu</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45" name="Rectangle 44">
            <a:extLst>
              <a:ext uri="{FF2B5EF4-FFF2-40B4-BE49-F238E27FC236}">
                <a16:creationId xmlns:a16="http://schemas.microsoft.com/office/drawing/2014/main" id="{F847EB84-A004-FD5C-AFEF-79ABF2C533B8}"/>
              </a:ext>
            </a:extLst>
          </p:cNvPr>
          <p:cNvSpPr/>
          <p:nvPr/>
        </p:nvSpPr>
        <p:spPr>
          <a:xfrm>
            <a:off x="159593" y="3670693"/>
            <a:ext cx="1927114" cy="2959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latin typeface="Times New Roman" panose="02020603050405020304" pitchFamily="18" charset="0"/>
                <a:cs typeface="Times New Roman" panose="02020603050405020304" pitchFamily="18" charset="0"/>
              </a:rPr>
              <a:t>Các</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nội</a:t>
            </a:r>
            <a:r>
              <a:rPr lang="en-US" sz="1400" dirty="0">
                <a:solidFill>
                  <a:schemeClr val="tx1"/>
                </a:solidFill>
                <a:latin typeface="Times New Roman" panose="02020603050405020304" pitchFamily="18" charset="0"/>
                <a:cs typeface="Times New Roman" panose="02020603050405020304" pitchFamily="18" charset="0"/>
              </a:rPr>
              <a:t> dung </a:t>
            </a:r>
            <a:r>
              <a:rPr lang="en-US" sz="1400" dirty="0" err="1">
                <a:solidFill>
                  <a:schemeClr val="tx1"/>
                </a:solidFill>
                <a:latin typeface="Times New Roman" panose="02020603050405020304" pitchFamily="18" charset="0"/>
                <a:cs typeface="Times New Roman" panose="02020603050405020304" pitchFamily="18" charset="0"/>
              </a:rPr>
              <a:t>đặc</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thù</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của</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Tiểu</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dự</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án</a:t>
            </a:r>
            <a:r>
              <a:rPr lang="en-US" sz="1400" dirty="0">
                <a:solidFill>
                  <a:schemeClr val="tx1"/>
                </a:solidFill>
                <a:latin typeface="Times New Roman" panose="02020603050405020304" pitchFamily="18" charset="0"/>
                <a:cs typeface="Times New Roman" panose="02020603050405020304" pitchFamily="18" charset="0"/>
              </a:rPr>
              <a:t>:</a:t>
            </a:r>
          </a:p>
          <a:p>
            <a:pPr marR="6985" algn="just"/>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Thiết lập các cụm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TTĐT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công cộng</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R="6985" algn="just"/>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Cung cấp dịch vụ thông tin công cộng</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R="6985" algn="just"/>
            <a:r>
              <a:rPr lang="en-US" sz="1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ăng</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hoạt</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đài truyền thanh xã</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R="6985" algn="just"/>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ây dựng nền tảng công nghệ</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R="6985" algn="just"/>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Sản xuất mới các xuất bản phẩm</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R="6985" algn="just"/>
            <a:r>
              <a:rPr lang="en-US" sz="1400" spc="-3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spc="-3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Lựa chọn xuất bản phẩm in</a:t>
            </a:r>
            <a:r>
              <a:rPr lang="en-US" sz="1400" spc="-3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cxnSp>
        <p:nvCxnSpPr>
          <p:cNvPr id="46" name="Straight Arrow Connector 45">
            <a:extLst>
              <a:ext uri="{FF2B5EF4-FFF2-40B4-BE49-F238E27FC236}">
                <a16:creationId xmlns:a16="http://schemas.microsoft.com/office/drawing/2014/main" id="{70FA8F9D-5997-E52B-4D63-9EA27ECC3B81}"/>
              </a:ext>
            </a:extLst>
          </p:cNvPr>
          <p:cNvCxnSpPr>
            <a:cxnSpLocks/>
          </p:cNvCxnSpPr>
          <p:nvPr/>
        </p:nvCxnSpPr>
        <p:spPr>
          <a:xfrm>
            <a:off x="4108632" y="3374044"/>
            <a:ext cx="390397" cy="279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490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1894113" y="741410"/>
            <a:ext cx="8229599" cy="719398"/>
          </a:xfrm>
          <a:solidFill>
            <a:schemeClr val="accent4">
              <a:lumMod val="20000"/>
              <a:lumOff val="80000"/>
            </a:schemeClr>
          </a:solidFill>
          <a:ln>
            <a:solidFill>
              <a:schemeClr val="accent1"/>
            </a:solidFill>
          </a:ln>
        </p:spPr>
        <p:txBody>
          <a:bodyPr>
            <a:normAutofit fontScale="90000"/>
          </a:bodyPr>
          <a:lstStyle/>
          <a:p>
            <a:pPr algn="ctr"/>
            <a:r>
              <a:rPr lang="en-US" sz="2400" spc="-40" dirty="0" smtClean="0">
                <a:latin typeface="Times New Roman Bold" panose="02020803070505020304" pitchFamily="18" charset="0"/>
                <a:cs typeface="Times New Roman" panose="02020603050405020304" pitchFamily="18" charset="0"/>
              </a:rPr>
              <a:t>CÁC NHIỆM VỤ ĐẶC THÙ</a:t>
            </a:r>
            <a:br>
              <a:rPr lang="en-US" sz="2400" spc="-40" dirty="0" smtClean="0">
                <a:latin typeface="Times New Roman Bold" panose="02020803070505020304" pitchFamily="18" charset="0"/>
                <a:cs typeface="Times New Roman" panose="02020603050405020304" pitchFamily="18" charset="0"/>
              </a:rPr>
            </a:br>
            <a:r>
              <a:rPr lang="en-US" sz="2400" i="1" spc="-40" dirty="0" smtClean="0">
                <a:latin typeface="Times New Roman Bold" panose="02020803070505020304" pitchFamily="18" charset="0"/>
                <a:cs typeface="Times New Roman" panose="02020603050405020304" pitchFamily="18" charset="0"/>
              </a:rPr>
              <a:t>(</a:t>
            </a:r>
            <a:r>
              <a:rPr lang="en-US" sz="2400" i="1" spc="-40" dirty="0" err="1" smtClean="0">
                <a:latin typeface="Times New Roman Bold" panose="02020803070505020304" pitchFamily="18" charset="0"/>
                <a:cs typeface="Times New Roman" panose="02020603050405020304" pitchFamily="18" charset="0"/>
              </a:rPr>
              <a:t>Điểm</a:t>
            </a:r>
            <a:r>
              <a:rPr lang="en-US" sz="2400" i="1" spc="-40" dirty="0" smtClean="0">
                <a:latin typeface="Times New Roman Bold" panose="02020803070505020304" pitchFamily="18" charset="0"/>
                <a:cs typeface="Times New Roman" panose="02020603050405020304" pitchFamily="18" charset="0"/>
              </a:rPr>
              <a:t> a, </a:t>
            </a:r>
            <a:r>
              <a:rPr lang="en-US" sz="2400" i="1" spc="-40" dirty="0" err="1" smtClean="0">
                <a:latin typeface="Times New Roman Bold" panose="02020803070505020304" pitchFamily="18" charset="0"/>
                <a:cs typeface="Times New Roman" panose="02020603050405020304" pitchFamily="18" charset="0"/>
              </a:rPr>
              <a:t>khoản</a:t>
            </a:r>
            <a:r>
              <a:rPr lang="en-US" sz="2400" i="1" spc="-40" dirty="0" smtClean="0">
                <a:latin typeface="Times New Roman Bold" panose="02020803070505020304" pitchFamily="18" charset="0"/>
                <a:cs typeface="Times New Roman" panose="02020603050405020304" pitchFamily="18" charset="0"/>
              </a:rPr>
              <a:t> 2, </a:t>
            </a:r>
            <a:r>
              <a:rPr lang="en-US" sz="2400" i="1" spc="-40" dirty="0" err="1" smtClean="0">
                <a:latin typeface="Times New Roman Bold" panose="02020803070505020304" pitchFamily="18" charset="0"/>
                <a:cs typeface="Times New Roman" panose="02020603050405020304" pitchFamily="18" charset="0"/>
              </a:rPr>
              <a:t>Điều</a:t>
            </a:r>
            <a:r>
              <a:rPr lang="en-US" sz="2400" i="1" spc="-40" dirty="0" smtClean="0">
                <a:latin typeface="Times New Roman Bold" panose="02020803070505020304" pitchFamily="18" charset="0"/>
                <a:cs typeface="Times New Roman" panose="02020603050405020304" pitchFamily="18" charset="0"/>
              </a:rPr>
              <a:t> 16 </a:t>
            </a:r>
            <a:r>
              <a:rPr lang="en-US" sz="2400" i="1" spc="-40" dirty="0" err="1" smtClean="0">
                <a:latin typeface="Times New Roman Bold" panose="02020803070505020304" pitchFamily="18" charset="0"/>
                <a:cs typeface="Times New Roman" panose="02020603050405020304" pitchFamily="18" charset="0"/>
              </a:rPr>
              <a:t>Thông</a:t>
            </a:r>
            <a:r>
              <a:rPr lang="en-US" sz="2400" i="1" spc="-40" dirty="0" smtClean="0">
                <a:latin typeface="Times New Roman Bold" panose="02020803070505020304" pitchFamily="18" charset="0"/>
                <a:cs typeface="Times New Roman" panose="02020603050405020304" pitchFamily="18" charset="0"/>
              </a:rPr>
              <a:t> </a:t>
            </a:r>
            <a:r>
              <a:rPr lang="en-US" sz="2400" i="1" spc="-40" dirty="0" err="1" smtClean="0">
                <a:latin typeface="Times New Roman Bold" panose="02020803070505020304" pitchFamily="18" charset="0"/>
                <a:cs typeface="Times New Roman" panose="02020603050405020304" pitchFamily="18" charset="0"/>
              </a:rPr>
              <a:t>tư</a:t>
            </a:r>
            <a:r>
              <a:rPr lang="en-US" sz="2400" i="1" spc="-40" dirty="0" smtClean="0">
                <a:latin typeface="Times New Roman Bold" panose="02020803070505020304" pitchFamily="18" charset="0"/>
                <a:cs typeface="Times New Roman" panose="02020603050405020304" pitchFamily="18" charset="0"/>
              </a:rPr>
              <a:t> </a:t>
            </a:r>
            <a:r>
              <a:rPr lang="en-US" sz="2400" i="1" spc="-40" dirty="0" err="1" smtClean="0">
                <a:latin typeface="Times New Roman Bold" panose="02020803070505020304" pitchFamily="18" charset="0"/>
                <a:cs typeface="Times New Roman" panose="02020603050405020304" pitchFamily="18" charset="0"/>
              </a:rPr>
              <a:t>số</a:t>
            </a:r>
            <a:r>
              <a:rPr lang="en-US" sz="2400" i="1" spc="-40" dirty="0" smtClean="0">
                <a:latin typeface="Times New Roman Bold" panose="02020803070505020304" pitchFamily="18" charset="0"/>
                <a:cs typeface="Times New Roman" panose="02020603050405020304" pitchFamily="18" charset="0"/>
              </a:rPr>
              <a:t> 06/2022/TT-BTTTT)</a:t>
            </a:r>
            <a:endParaRPr lang="en-GB" sz="2400" i="1" dirty="0"/>
          </a:p>
        </p:txBody>
      </p:sp>
      <p:sp>
        <p:nvSpPr>
          <p:cNvPr id="3" name="Rectangle 2"/>
          <p:cNvSpPr/>
          <p:nvPr/>
        </p:nvSpPr>
        <p:spPr>
          <a:xfrm>
            <a:off x="1121229" y="1621971"/>
            <a:ext cx="9905999" cy="465908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200" b="1" dirty="0" smtClean="0">
                <a:solidFill>
                  <a:schemeClr val="tx1"/>
                </a:solidFill>
                <a:latin typeface="Times New Roman" panose="02020603050405020304" pitchFamily="18" charset="0"/>
                <a:cs typeface="Times New Roman" panose="02020603050405020304" pitchFamily="18" charset="0"/>
              </a:rPr>
              <a:t>Các </a:t>
            </a:r>
            <a:r>
              <a:rPr lang="vi-VN" sz="2200" b="1" dirty="0">
                <a:solidFill>
                  <a:schemeClr val="tx1"/>
                </a:solidFill>
                <a:latin typeface="Times New Roman" panose="02020603050405020304" pitchFamily="18" charset="0"/>
                <a:cs typeface="Times New Roman" panose="02020603050405020304" pitchFamily="18" charset="0"/>
              </a:rPr>
              <a:t>nội dung đặc thù </a:t>
            </a:r>
            <a:r>
              <a:rPr lang="en-US" sz="2200" b="1" dirty="0" err="1" smtClean="0">
                <a:solidFill>
                  <a:schemeClr val="tx1"/>
                </a:solidFill>
                <a:latin typeface="Times New Roman" panose="02020603050405020304" pitchFamily="18" charset="0"/>
                <a:cs typeface="Times New Roman" panose="02020603050405020304" pitchFamily="18" charset="0"/>
              </a:rPr>
              <a:t>trong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lập</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kế</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hoạch</a:t>
            </a:r>
            <a:r>
              <a:rPr lang="en-US" sz="2200" b="1" dirty="0" smtClean="0">
                <a:solidFill>
                  <a:schemeClr val="tx1"/>
                </a:solidFill>
                <a:latin typeface="Times New Roman" panose="02020603050405020304" pitchFamily="18" charset="0"/>
                <a:cs typeface="Times New Roman" panose="02020603050405020304" pitchFamily="18" charset="0"/>
              </a:rPr>
              <a:t> </a:t>
            </a:r>
            <a:r>
              <a:rPr lang="vi-VN" sz="2200" b="1" dirty="0" smtClean="0">
                <a:solidFill>
                  <a:schemeClr val="tx1"/>
                </a:solidFill>
                <a:latin typeface="Times New Roman" panose="02020603050405020304" pitchFamily="18" charset="0"/>
                <a:cs typeface="Times New Roman" panose="02020603050405020304" pitchFamily="18" charset="0"/>
              </a:rPr>
              <a:t>trong </a:t>
            </a:r>
            <a:r>
              <a:rPr lang="vi-VN" sz="2200" b="1" dirty="0">
                <a:solidFill>
                  <a:schemeClr val="tx1"/>
                </a:solidFill>
                <a:latin typeface="Times New Roman" panose="02020603050405020304" pitchFamily="18" charset="0"/>
                <a:cs typeface="Times New Roman" panose="02020603050405020304" pitchFamily="18" charset="0"/>
              </a:rPr>
              <a:t>thực hiện nhiệm vụ của Tiểu dự </a:t>
            </a:r>
            <a:r>
              <a:rPr lang="vi-VN" sz="2200" b="1" dirty="0" smtClean="0">
                <a:solidFill>
                  <a:schemeClr val="tx1"/>
                </a:solidFill>
                <a:latin typeface="Times New Roman" panose="02020603050405020304" pitchFamily="18" charset="0"/>
                <a:cs typeface="Times New Roman" panose="02020603050405020304" pitchFamily="18" charset="0"/>
              </a:rPr>
              <a:t>án</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Giảm</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nghèo</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về</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tin</a:t>
            </a:r>
            <a:r>
              <a:rPr lang="vi-VN" sz="2200" b="1" dirty="0" smtClean="0">
                <a:solidFill>
                  <a:schemeClr val="tx1"/>
                </a:solidFill>
                <a:latin typeface="Times New Roman" panose="02020603050405020304" pitchFamily="18" charset="0"/>
                <a:cs typeface="Times New Roman" panose="02020603050405020304" pitchFamily="18" charset="0"/>
              </a:rPr>
              <a:t> </a:t>
            </a:r>
            <a:r>
              <a:rPr lang="vi-VN" sz="2200" b="1" dirty="0">
                <a:solidFill>
                  <a:schemeClr val="tx1"/>
                </a:solidFill>
                <a:latin typeface="Times New Roman" panose="02020603050405020304" pitchFamily="18" charset="0"/>
                <a:cs typeface="Times New Roman" panose="02020603050405020304" pitchFamily="18" charset="0"/>
              </a:rPr>
              <a:t>tại các địa phương, bao gồm:</a:t>
            </a:r>
          </a:p>
          <a:p>
            <a:pPr algn="just"/>
            <a:r>
              <a:rPr lang="en-US" sz="2200" b="1" dirty="0" smtClean="0">
                <a:solidFill>
                  <a:schemeClr val="tx1"/>
                </a:solidFill>
                <a:latin typeface="Times New Roman" panose="02020603050405020304" pitchFamily="18" charset="0"/>
                <a:cs typeface="Times New Roman" panose="02020603050405020304" pitchFamily="18" charset="0"/>
              </a:rPr>
              <a:t>1.</a:t>
            </a:r>
            <a:r>
              <a:rPr lang="vi-VN" sz="2200" b="1" dirty="0" smtClean="0">
                <a:solidFill>
                  <a:schemeClr val="tx1"/>
                </a:solidFill>
                <a:latin typeface="Times New Roman" panose="02020603050405020304" pitchFamily="18" charset="0"/>
                <a:cs typeface="Times New Roman" panose="02020603050405020304" pitchFamily="18" charset="0"/>
              </a:rPr>
              <a:t> Thiết </a:t>
            </a:r>
            <a:r>
              <a:rPr lang="vi-VN" sz="2200" b="1" dirty="0">
                <a:solidFill>
                  <a:schemeClr val="tx1"/>
                </a:solidFill>
                <a:latin typeface="Times New Roman" panose="02020603050405020304" pitchFamily="18" charset="0"/>
                <a:cs typeface="Times New Roman" panose="02020603050405020304" pitchFamily="18" charset="0"/>
              </a:rPr>
              <a:t>lập các cụm thông tin điện tử công cộng phục vụ thông tin, tuyên truyền đối ngoại tại cửa khẩu biên giới;</a:t>
            </a:r>
          </a:p>
          <a:p>
            <a:pPr algn="just"/>
            <a:r>
              <a:rPr lang="en-US" sz="2200" b="1" dirty="0" smtClean="0">
                <a:solidFill>
                  <a:schemeClr val="tx1"/>
                </a:solidFill>
                <a:latin typeface="Times New Roman" panose="02020603050405020304" pitchFamily="18" charset="0"/>
                <a:cs typeface="Times New Roman" panose="02020603050405020304" pitchFamily="18" charset="0"/>
              </a:rPr>
              <a:t>2.</a:t>
            </a:r>
            <a:r>
              <a:rPr lang="vi-VN" sz="2200" b="1" dirty="0">
                <a:solidFill>
                  <a:schemeClr val="tx1"/>
                </a:solidFill>
                <a:latin typeface="Times New Roman" panose="02020603050405020304" pitchFamily="18" charset="0"/>
                <a:cs typeface="Times New Roman" panose="02020603050405020304" pitchFamily="18" charset="0"/>
              </a:rPr>
              <a:t> Cung cấp dịch vụ thông tin công cộng tại các điểm cung cấp dịch vụ bưu chính công cộng phục vụ tiếp cận thông tin của nhân dân ở các xã có điều kiện kinh tế - xã hội đặc biệt khó khăn, xã đảo, huyện đảo;</a:t>
            </a:r>
          </a:p>
          <a:p>
            <a:pPr algn="just"/>
            <a:r>
              <a:rPr lang="en-US" sz="2200" b="1" dirty="0" smtClean="0">
                <a:solidFill>
                  <a:schemeClr val="tx1"/>
                </a:solidFill>
                <a:latin typeface="Times New Roman" panose="02020603050405020304" pitchFamily="18" charset="0"/>
                <a:cs typeface="Times New Roman" panose="02020603050405020304" pitchFamily="18" charset="0"/>
              </a:rPr>
              <a:t>3.</a:t>
            </a:r>
            <a:r>
              <a:rPr lang="vi-VN" sz="2200" b="1" dirty="0">
                <a:solidFill>
                  <a:schemeClr val="tx1"/>
                </a:solidFill>
                <a:latin typeface="Times New Roman" panose="02020603050405020304" pitchFamily="18" charset="0"/>
                <a:cs typeface="Times New Roman" panose="02020603050405020304" pitchFamily="18" charset="0"/>
              </a:rPr>
              <a:t> Tăng cường cơ sở vật chất cho hoạt động của đài truyền thanh xã;</a:t>
            </a:r>
          </a:p>
          <a:p>
            <a:pPr algn="just"/>
            <a:r>
              <a:rPr lang="en-US" sz="2200" b="1" dirty="0" smtClean="0">
                <a:solidFill>
                  <a:schemeClr val="tx1"/>
                </a:solidFill>
                <a:latin typeface="Times New Roman" panose="02020603050405020304" pitchFamily="18" charset="0"/>
                <a:cs typeface="Times New Roman" panose="02020603050405020304" pitchFamily="18" charset="0"/>
              </a:rPr>
              <a:t>4.</a:t>
            </a:r>
            <a:r>
              <a:rPr lang="vi-VN" sz="2200" b="1" dirty="0">
                <a:solidFill>
                  <a:schemeClr val="tx1"/>
                </a:solidFill>
                <a:latin typeface="Times New Roman" panose="02020603050405020304" pitchFamily="18" charset="0"/>
                <a:cs typeface="Times New Roman" panose="02020603050405020304" pitchFamily="18" charset="0"/>
              </a:rPr>
              <a:t> Xây dựng, phát triển các nền tảng công nghệ phục vụ công tác thông tin, tuyên truyền (nếu có);</a:t>
            </a:r>
          </a:p>
          <a:p>
            <a:pPr algn="just"/>
            <a:r>
              <a:rPr lang="en-US" sz="2200" b="1" dirty="0" smtClean="0">
                <a:solidFill>
                  <a:schemeClr val="tx1"/>
                </a:solidFill>
                <a:latin typeface="Times New Roman" panose="02020603050405020304" pitchFamily="18" charset="0"/>
                <a:cs typeface="Times New Roman" panose="02020603050405020304" pitchFamily="18" charset="0"/>
              </a:rPr>
              <a:t>5.</a:t>
            </a:r>
            <a:r>
              <a:rPr lang="vi-VN" sz="2200" b="1" dirty="0">
                <a:solidFill>
                  <a:schemeClr val="tx1"/>
                </a:solidFill>
                <a:latin typeface="Times New Roman" panose="02020603050405020304" pitchFamily="18" charset="0"/>
                <a:cs typeface="Times New Roman" panose="02020603050405020304" pitchFamily="18" charset="0"/>
              </a:rPr>
              <a:t> Sản xuất mới các xuất bản phẩm cung cấp nội dung thiết yếu;</a:t>
            </a:r>
          </a:p>
          <a:p>
            <a:pPr algn="just"/>
            <a:r>
              <a:rPr lang="en-US" sz="2200" b="1" dirty="0" smtClean="0">
                <a:solidFill>
                  <a:schemeClr val="tx1"/>
                </a:solidFill>
                <a:latin typeface="Times New Roman" panose="02020603050405020304" pitchFamily="18" charset="0"/>
                <a:cs typeface="Times New Roman" panose="02020603050405020304" pitchFamily="18" charset="0"/>
              </a:rPr>
              <a:t>6.</a:t>
            </a:r>
            <a:r>
              <a:rPr lang="vi-VN" sz="2200" b="1" dirty="0">
                <a:solidFill>
                  <a:schemeClr val="tx1"/>
                </a:solidFill>
                <a:latin typeface="Times New Roman" panose="02020603050405020304" pitchFamily="18" charset="0"/>
                <a:cs typeface="Times New Roman" panose="02020603050405020304" pitchFamily="18" charset="0"/>
              </a:rPr>
              <a:t> Lựa chọn xuất bản phẩm in để xuất bản dưới hình thức xuất bản phẩm điện tử.</a:t>
            </a:r>
          </a:p>
        </p:txBody>
      </p:sp>
    </p:spTree>
    <p:extLst>
      <p:ext uri="{BB962C8B-B14F-4D97-AF65-F5344CB8AC3E}">
        <p14:creationId xmlns:p14="http://schemas.microsoft.com/office/powerpoint/2010/main" val="1553338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667558" y="659345"/>
            <a:ext cx="10907257" cy="844690"/>
          </a:xfrm>
          <a:solidFill>
            <a:schemeClr val="accent4">
              <a:lumMod val="20000"/>
              <a:lumOff val="80000"/>
            </a:schemeClr>
          </a:solidFill>
          <a:ln>
            <a:solidFill>
              <a:schemeClr val="accent1"/>
            </a:solidFill>
          </a:ln>
        </p:spPr>
        <p:txBody>
          <a:bodyPr>
            <a:normAutofit/>
          </a:bodyPr>
          <a:lstStyle/>
          <a:p>
            <a:pPr algn="ctr"/>
            <a:r>
              <a:rPr lang="en-US" sz="2400" b="1" spc="-40" dirty="0">
                <a:latin typeface="Times New Roman Bold" panose="02020803070505020304" pitchFamily="18" charset="0"/>
                <a:cs typeface="Times New Roman" panose="02020603050405020304" pitchFamily="18" charset="0"/>
              </a:rPr>
              <a:t>HUY ĐỘNG VÀ QUẢN LÝ NGUỒN </a:t>
            </a:r>
            <a:r>
              <a:rPr lang="en-US" sz="2400" b="1" spc="-40" dirty="0" smtClean="0">
                <a:latin typeface="Times New Roman Bold" panose="02020803070505020304" pitchFamily="18" charset="0"/>
                <a:cs typeface="Times New Roman" panose="02020603050405020304" pitchFamily="18" charset="0"/>
              </a:rPr>
              <a:t>LỰC THỰC </a:t>
            </a:r>
            <a:r>
              <a:rPr lang="en-US" sz="2400" b="1" spc="-40" dirty="0">
                <a:latin typeface="Times New Roman Bold" panose="02020803070505020304" pitchFamily="18" charset="0"/>
                <a:cs typeface="Times New Roman" panose="02020603050405020304" pitchFamily="18" charset="0"/>
              </a:rPr>
              <a:t>HIỆN DỰ ÁN</a:t>
            </a:r>
            <a:endParaRPr lang="en-GB" sz="2400" dirty="0"/>
          </a:p>
        </p:txBody>
      </p:sp>
      <p:sp>
        <p:nvSpPr>
          <p:cNvPr id="13" name="Rectangle 12">
            <a:extLst>
              <a:ext uri="{FF2B5EF4-FFF2-40B4-BE49-F238E27FC236}">
                <a16:creationId xmlns:a16="http://schemas.microsoft.com/office/drawing/2014/main" id="{1FC9E65B-D09C-4EA2-5E71-FBD85E3FE8C6}"/>
              </a:ext>
            </a:extLst>
          </p:cNvPr>
          <p:cNvSpPr/>
          <p:nvPr/>
        </p:nvSpPr>
        <p:spPr>
          <a:xfrm>
            <a:off x="794657" y="2122714"/>
            <a:ext cx="2438400" cy="36367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bộ, </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CQ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Trung ương, </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CQ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 chí, nhà xuất bản và các </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CQ</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đơn vị khác tham gia thực hiện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Dự</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bố trí kinh phí bổ sung, lồng ghép việc thực hiện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Dự</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với các hoạt động khác</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B9414FCC-ECD9-1B4B-9DF8-AB718718F157}"/>
              </a:ext>
            </a:extLst>
          </p:cNvPr>
          <p:cNvSpPr/>
          <p:nvPr/>
        </p:nvSpPr>
        <p:spPr>
          <a:xfrm>
            <a:off x="3524436" y="2122714"/>
            <a:ext cx="2332077" cy="36367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địa phương bố trí vốn đối ứng thực hiện các nội dung của Dự án theo quy định tại Quyết định số 02/2022/QĐ-TTg của Thủ tướng Chính phủ</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37" name="Rectangle 36">
            <a:extLst>
              <a:ext uri="{FF2B5EF4-FFF2-40B4-BE49-F238E27FC236}">
                <a16:creationId xmlns:a16="http://schemas.microsoft.com/office/drawing/2014/main" id="{CF7233E7-7AD5-77E3-3A8B-AE856D813F60}"/>
              </a:ext>
            </a:extLst>
          </p:cNvPr>
          <p:cNvSpPr/>
          <p:nvPr/>
        </p:nvSpPr>
        <p:spPr>
          <a:xfrm>
            <a:off x="6232241" y="2122714"/>
            <a:ext cx="2617845" cy="36367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effectLst/>
                <a:latin typeface="+mj-lt"/>
                <a:ea typeface="Calibri" panose="020F0502020204030204" pitchFamily="34" charset="0"/>
                <a:cs typeface="Times New Roman" panose="02020603050405020304" pitchFamily="18" charset="0"/>
              </a:rPr>
              <a:t>Việc quản lý, sử dụng kinh phí thực hiện Dự án thực hiện theo hướng dẫn của Bộ Tài chính và các quy định của pháp luật</a:t>
            </a:r>
            <a:r>
              <a:rPr lang="en-US" sz="1600" dirty="0">
                <a:solidFill>
                  <a:schemeClr val="tx1"/>
                </a:solidFill>
                <a:effectLst/>
                <a:latin typeface="+mj-lt"/>
                <a:ea typeface="Calibri" panose="020F0502020204030204" pitchFamily="34" charset="0"/>
                <a:cs typeface="Times New Roman" panose="02020603050405020304" pitchFamily="18" charset="0"/>
              </a:rPr>
              <a:t>.</a:t>
            </a:r>
            <a:r>
              <a:rPr lang="vi-VN" sz="1800" dirty="0">
                <a:effectLst/>
                <a:latin typeface="Calibri" panose="020F0502020204030204" pitchFamily="34" charset="0"/>
                <a:ea typeface="Calibri" panose="020F0502020204030204" pitchFamily="34" charset="0"/>
                <a:cs typeface="Times New Roman" panose="02020603050405020304" pitchFamily="18" charset="0"/>
              </a:rPr>
              <a:t>iên quan</a:t>
            </a:r>
            <a:endParaRPr lang="en-US" sz="1600" dirty="0">
              <a:solidFill>
                <a:schemeClr val="tx1"/>
              </a:solidFill>
            </a:endParaRPr>
          </a:p>
        </p:txBody>
      </p:sp>
      <p:sp>
        <p:nvSpPr>
          <p:cNvPr id="38" name="Rectangle 37">
            <a:extLst>
              <a:ext uri="{FF2B5EF4-FFF2-40B4-BE49-F238E27FC236}">
                <a16:creationId xmlns:a16="http://schemas.microsoft.com/office/drawing/2014/main" id="{4B4B3484-8B0A-5B1A-643E-8B2EB04BC4FF}"/>
              </a:ext>
            </a:extLst>
          </p:cNvPr>
          <p:cNvSpPr/>
          <p:nvPr/>
        </p:nvSpPr>
        <p:spPr>
          <a:xfrm>
            <a:off x="9225814" y="2122716"/>
            <a:ext cx="2443672" cy="36367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Các doanh nghiệp </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BCVT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và các tổ chức khác tham gia thực hiện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Dự</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lồng ghép thực hiện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Dự</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với các hoạt động của cơ quan, tổ chức đảm bảo chất lượng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dịch</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2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en-US"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theo quy định</a:t>
            </a:r>
            <a:r>
              <a:rPr lang="en-US"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5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3075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667558" y="659345"/>
            <a:ext cx="10907257" cy="844690"/>
          </a:xfrm>
          <a:solidFill>
            <a:schemeClr val="accent4">
              <a:lumMod val="20000"/>
              <a:lumOff val="80000"/>
            </a:schemeClr>
          </a:solidFill>
          <a:ln>
            <a:solidFill>
              <a:schemeClr val="accent1"/>
            </a:solidFill>
          </a:ln>
        </p:spPr>
        <p:txBody>
          <a:bodyPr>
            <a:normAutofit/>
          </a:bodyPr>
          <a:lstStyle/>
          <a:p>
            <a:pPr algn="ctr"/>
            <a:r>
              <a:rPr lang="en-US" sz="2400" b="1" spc="-40" dirty="0" smtClean="0">
                <a:latin typeface="Times New Roman Bold" panose="02020803070505020304" pitchFamily="18" charset="0"/>
                <a:cs typeface="Times New Roman" panose="02020603050405020304" pitchFamily="18" charset="0"/>
              </a:rPr>
              <a:t>GIÁM SÁT, BÁO CÁO </a:t>
            </a:r>
            <a:r>
              <a:rPr lang="en-US" sz="2400" b="1" spc="-40" dirty="0">
                <a:latin typeface="Times New Roman Bold" panose="02020803070505020304" pitchFamily="18" charset="0"/>
                <a:cs typeface="Times New Roman" panose="02020603050405020304" pitchFamily="18" charset="0"/>
              </a:rPr>
              <a:t>THỰC HIỆN DỰ ÁN</a:t>
            </a:r>
            <a:endParaRPr lang="en-GB" sz="2400" dirty="0"/>
          </a:p>
        </p:txBody>
      </p:sp>
      <p:sp>
        <p:nvSpPr>
          <p:cNvPr id="28" name="Rectangle 27">
            <a:extLst>
              <a:ext uri="{FF2B5EF4-FFF2-40B4-BE49-F238E27FC236}">
                <a16:creationId xmlns:a16="http://schemas.microsoft.com/office/drawing/2014/main" id="{702BBD91-512B-AE29-D053-AE2A4AF5A3A3}"/>
              </a:ext>
            </a:extLst>
          </p:cNvPr>
          <p:cNvSpPr/>
          <p:nvPr/>
        </p:nvSpPr>
        <p:spPr>
          <a:xfrm>
            <a:off x="9514114" y="2109458"/>
            <a:ext cx="2532146" cy="31905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rPr>
              <a:t>Bộ </a:t>
            </a:r>
            <a:r>
              <a:rPr lang="en-US" sz="2200" dirty="0">
                <a:solidFill>
                  <a:schemeClr val="tx1"/>
                </a:solidFill>
                <a:effectLst/>
                <a:latin typeface="Times New Roman" panose="02020603050405020304" pitchFamily="18" charset="0"/>
                <a:ea typeface="Calibri" panose="020F0502020204030204" pitchFamily="34" charset="0"/>
              </a:rPr>
              <a:t>TTTT </a:t>
            </a:r>
            <a:r>
              <a:rPr lang="vi-VN" sz="2200" dirty="0">
                <a:solidFill>
                  <a:schemeClr val="tx1"/>
                </a:solidFill>
                <a:effectLst/>
                <a:latin typeface="Times New Roman" panose="02020603050405020304" pitchFamily="18" charset="0"/>
                <a:ea typeface="Calibri" panose="020F0502020204030204" pitchFamily="34" charset="0"/>
              </a:rPr>
              <a:t>tổng hợp, báo cáo</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cơ</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quan</a:t>
            </a:r>
            <a:r>
              <a:rPr lang="vi-VN" sz="2200" dirty="0">
                <a:solidFill>
                  <a:schemeClr val="tx1"/>
                </a:solidFill>
                <a:effectLst/>
                <a:latin typeface="Times New Roman" panose="02020603050405020304" pitchFamily="18" charset="0"/>
                <a:ea typeface="Calibri" panose="020F0502020204030204" pitchFamily="34" charset="0"/>
              </a:rPr>
              <a:t> chủ chương trình và các cơ quan liên quan về tình hình thực hiện </a:t>
            </a:r>
            <a:r>
              <a:rPr lang="en-US" sz="2200" dirty="0" err="1">
                <a:solidFill>
                  <a:schemeClr val="tx1"/>
                </a:solidFill>
                <a:effectLst/>
                <a:latin typeface="Times New Roman" panose="02020603050405020304" pitchFamily="18" charset="0"/>
                <a:ea typeface="Calibri" panose="020F0502020204030204" pitchFamily="34" charset="0"/>
              </a:rPr>
              <a:t>Tiểu</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a:solidFill>
                  <a:schemeClr val="tx1"/>
                </a:solidFill>
                <a:latin typeface="Times New Roman" panose="02020603050405020304" pitchFamily="18" charset="0"/>
                <a:ea typeface="Calibri" panose="020F0502020204030204" pitchFamily="34" charset="0"/>
              </a:rPr>
              <a:t>d</a:t>
            </a:r>
            <a:r>
              <a:rPr lang="vi-VN" sz="2200" dirty="0">
                <a:solidFill>
                  <a:schemeClr val="tx1"/>
                </a:solidFill>
                <a:effectLst/>
                <a:latin typeface="Times New Roman" panose="02020603050405020304" pitchFamily="18" charset="0"/>
                <a:ea typeface="Calibri" panose="020F0502020204030204" pitchFamily="34" charset="0"/>
              </a:rPr>
              <a:t>ự án</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giảm</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nghèo</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về</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thông</a:t>
            </a:r>
            <a:r>
              <a:rPr lang="en-US" sz="2200" dirty="0">
                <a:solidFill>
                  <a:schemeClr val="tx1"/>
                </a:solidFill>
                <a:effectLst/>
                <a:latin typeface="Times New Roman" panose="02020603050405020304" pitchFamily="18" charset="0"/>
                <a:ea typeface="Calibri" panose="020F0502020204030204" pitchFamily="34" charset="0"/>
              </a:rPr>
              <a:t> tin </a:t>
            </a:r>
            <a:r>
              <a:rPr lang="vi-VN" sz="2200" dirty="0">
                <a:solidFill>
                  <a:schemeClr val="tx1"/>
                </a:solidFill>
                <a:effectLst/>
                <a:latin typeface="Times New Roman" panose="02020603050405020304" pitchFamily="18" charset="0"/>
                <a:ea typeface="Calibri" panose="020F0502020204030204" pitchFamily="34" charset="0"/>
              </a:rPr>
              <a:t> theo quy định</a:t>
            </a:r>
            <a:r>
              <a:rPr lang="en-US" sz="2200" dirty="0">
                <a:solidFill>
                  <a:schemeClr val="tx1"/>
                </a:solidFill>
                <a:effectLst/>
                <a:latin typeface="Times New Roman" panose="02020603050405020304" pitchFamily="18" charset="0"/>
                <a:ea typeface="Calibri" panose="020F0502020204030204" pitchFamily="34" charset="0"/>
              </a:rPr>
              <a:t>.</a:t>
            </a:r>
            <a:endParaRPr lang="en-US" sz="2200" dirty="0">
              <a:solidFill>
                <a:schemeClr val="tx1"/>
              </a:solidFill>
            </a:endParaRPr>
          </a:p>
        </p:txBody>
      </p:sp>
      <p:sp>
        <p:nvSpPr>
          <p:cNvPr id="29" name="Rectangle 28">
            <a:extLst>
              <a:ext uri="{FF2B5EF4-FFF2-40B4-BE49-F238E27FC236}">
                <a16:creationId xmlns:a16="http://schemas.microsoft.com/office/drawing/2014/main" id="{B4135B07-CE4A-67F8-1024-20C9140E64A0}"/>
              </a:ext>
            </a:extLst>
          </p:cNvPr>
          <p:cNvSpPr/>
          <p:nvPr/>
        </p:nvSpPr>
        <p:spPr>
          <a:xfrm>
            <a:off x="7199392" y="2109459"/>
            <a:ext cx="2026811" cy="323015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rPr>
              <a:t>Các cơ quan, đơn vị trực tiếp thực hiện Dự án có trách nhiệm báo cáo định kỳ hằng năm, giữa kỳ</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đột</a:t>
            </a:r>
            <a:r>
              <a:rPr lang="en-US" sz="2200" dirty="0">
                <a:solidFill>
                  <a:schemeClr val="tx1"/>
                </a:solidFill>
                <a:effectLst/>
                <a:latin typeface="Times New Roman" panose="02020603050405020304" pitchFamily="18" charset="0"/>
                <a:ea typeface="Calibri" panose="020F0502020204030204" pitchFamily="34" charset="0"/>
              </a:rPr>
              <a:t> </a:t>
            </a:r>
            <a:r>
              <a:rPr lang="en-US" sz="2200" dirty="0" err="1">
                <a:solidFill>
                  <a:schemeClr val="tx1"/>
                </a:solidFill>
                <a:effectLst/>
                <a:latin typeface="Times New Roman" panose="02020603050405020304" pitchFamily="18" charset="0"/>
                <a:ea typeface="Calibri" panose="020F0502020204030204" pitchFamily="34" charset="0"/>
              </a:rPr>
              <a:t>xuất</a:t>
            </a:r>
            <a:r>
              <a:rPr lang="en-US" sz="2200" dirty="0">
                <a:solidFill>
                  <a:schemeClr val="tx1"/>
                </a:solidFill>
                <a:effectLst/>
                <a:latin typeface="Times New Roman" panose="02020603050405020304" pitchFamily="18" charset="0"/>
                <a:ea typeface="Calibri" panose="020F0502020204030204" pitchFamily="34" charset="0"/>
              </a:rPr>
              <a:t> </a:t>
            </a:r>
            <a:r>
              <a:rPr lang="vi-VN" sz="2200" dirty="0">
                <a:solidFill>
                  <a:schemeClr val="tx1"/>
                </a:solidFill>
                <a:effectLst/>
                <a:latin typeface="Times New Roman" panose="02020603050405020304" pitchFamily="18" charset="0"/>
                <a:ea typeface="Calibri" panose="020F0502020204030204" pitchFamily="34" charset="0"/>
              </a:rPr>
              <a:t>theo quy định</a:t>
            </a:r>
            <a:r>
              <a:rPr lang="en-US" sz="2200" dirty="0">
                <a:solidFill>
                  <a:schemeClr val="tx1"/>
                </a:solidFill>
                <a:effectLst/>
                <a:latin typeface="Times New Roman" panose="02020603050405020304" pitchFamily="18" charset="0"/>
                <a:ea typeface="Calibri" panose="020F0502020204030204" pitchFamily="34" charset="0"/>
              </a:rPr>
              <a:t>.</a:t>
            </a:r>
            <a:endParaRPr lang="en-US" sz="2200" dirty="0">
              <a:solidFill>
                <a:schemeClr val="tx1"/>
              </a:solidFill>
            </a:endParaRPr>
          </a:p>
        </p:txBody>
      </p:sp>
      <p:sp>
        <p:nvSpPr>
          <p:cNvPr id="30" name="Rectangle 29">
            <a:extLst>
              <a:ext uri="{FF2B5EF4-FFF2-40B4-BE49-F238E27FC236}">
                <a16:creationId xmlns:a16="http://schemas.microsoft.com/office/drawing/2014/main" id="{5CE52F4B-4BC2-0103-E161-B1A2FC6BB06D}"/>
              </a:ext>
            </a:extLst>
          </p:cNvPr>
          <p:cNvSpPr/>
          <p:nvPr/>
        </p:nvSpPr>
        <p:spPr>
          <a:xfrm>
            <a:off x="5414143" y="2090059"/>
            <a:ext cx="1661563" cy="324955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a:solidFill>
                  <a:schemeClr val="tx1"/>
                </a:solidFill>
                <a:effectLst/>
                <a:latin typeface="Times New Roman" panose="02020603050405020304" pitchFamily="18" charset="0"/>
                <a:ea typeface="Calibri" panose="020F0502020204030204" pitchFamily="34" charset="0"/>
              </a:rPr>
              <a:t>Báo cáo giám sát thực hiện Dự án theo </a:t>
            </a:r>
            <a:r>
              <a:rPr lang="en-US" sz="2200" dirty="0" err="1">
                <a:solidFill>
                  <a:srgbClr val="000000"/>
                </a:solidFill>
                <a:effectLst/>
                <a:latin typeface="Times New Roman" panose="02020603050405020304" pitchFamily="18" charset="0"/>
                <a:ea typeface="Calibri" panose="020F0502020204030204" pitchFamily="34" charset="0"/>
              </a:rPr>
              <a:t>Thông</a:t>
            </a:r>
            <a:r>
              <a:rPr lang="en-US" sz="2200" dirty="0">
                <a:solidFill>
                  <a:srgbClr val="000000"/>
                </a:solidFill>
                <a:effectLst/>
                <a:latin typeface="Times New Roman" panose="02020603050405020304" pitchFamily="18" charset="0"/>
                <a:ea typeface="Calibri" panose="020F0502020204030204" pitchFamily="34" charset="0"/>
              </a:rPr>
              <a:t> </a:t>
            </a:r>
            <a:r>
              <a:rPr lang="en-US" sz="2200" dirty="0" err="1">
                <a:solidFill>
                  <a:srgbClr val="000000"/>
                </a:solidFill>
                <a:effectLst/>
                <a:latin typeface="Times New Roman" panose="02020603050405020304" pitchFamily="18" charset="0"/>
                <a:ea typeface="Calibri" panose="020F0502020204030204" pitchFamily="34" charset="0"/>
              </a:rPr>
              <a:t>tư</a:t>
            </a:r>
            <a:r>
              <a:rPr lang="en-US" sz="2200" dirty="0">
                <a:solidFill>
                  <a:srgbClr val="000000"/>
                </a:solidFill>
                <a:effectLst/>
                <a:latin typeface="Times New Roman" panose="02020603050405020304" pitchFamily="18" charset="0"/>
                <a:ea typeface="Calibri" panose="020F0502020204030204" pitchFamily="34" charset="0"/>
              </a:rPr>
              <a:t> </a:t>
            </a:r>
            <a:r>
              <a:rPr lang="en-US" sz="2200" dirty="0" err="1">
                <a:solidFill>
                  <a:srgbClr val="000000"/>
                </a:solidFill>
                <a:effectLst/>
                <a:latin typeface="Times New Roman" panose="02020603050405020304" pitchFamily="18" charset="0"/>
                <a:ea typeface="Calibri" panose="020F0502020204030204" pitchFamily="34" charset="0"/>
              </a:rPr>
              <a:t>số</a:t>
            </a:r>
            <a:r>
              <a:rPr lang="en-US" sz="2200" dirty="0">
                <a:solidFill>
                  <a:srgbClr val="000000"/>
                </a:solidFill>
                <a:effectLst/>
                <a:latin typeface="Times New Roman" panose="02020603050405020304" pitchFamily="18" charset="0"/>
                <a:ea typeface="Calibri" panose="020F0502020204030204" pitchFamily="34" charset="0"/>
              </a:rPr>
              <a:t> 10/2022/TT-BLĐTBXH </a:t>
            </a:r>
            <a:endParaRPr lang="en-US" sz="2200" dirty="0">
              <a:solidFill>
                <a:schemeClr val="tx1"/>
              </a:solidFill>
            </a:endParaRPr>
          </a:p>
        </p:txBody>
      </p:sp>
      <p:sp>
        <p:nvSpPr>
          <p:cNvPr id="38" name="Rectangle 37">
            <a:extLst>
              <a:ext uri="{FF2B5EF4-FFF2-40B4-BE49-F238E27FC236}">
                <a16:creationId xmlns:a16="http://schemas.microsoft.com/office/drawing/2014/main" id="{4B4B3484-8B0A-5B1A-643E-8B2EB04BC4FF}"/>
              </a:ext>
            </a:extLst>
          </p:cNvPr>
          <p:cNvSpPr/>
          <p:nvPr/>
        </p:nvSpPr>
        <p:spPr>
          <a:xfrm>
            <a:off x="235543" y="2069868"/>
            <a:ext cx="2443959" cy="34250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smtClean="0">
                <a:solidFill>
                  <a:schemeClr val="tx1"/>
                </a:solidFill>
                <a:latin typeface="Times New Roman" panose="02020603050405020304" pitchFamily="18" charset="0"/>
                <a:cs typeface="Times New Roman" panose="02020603050405020304" pitchFamily="18" charset="0"/>
              </a:rPr>
              <a:t>Bộ</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Thông</a:t>
            </a:r>
            <a:r>
              <a:rPr lang="en-US" sz="2200" dirty="0" smtClean="0">
                <a:solidFill>
                  <a:schemeClr val="tx1"/>
                </a:solidFill>
                <a:latin typeface="Times New Roman" panose="02020603050405020304" pitchFamily="18" charset="0"/>
                <a:cs typeface="Times New Roman" panose="02020603050405020304" pitchFamily="18" charset="0"/>
              </a:rPr>
              <a:t> tin </a:t>
            </a:r>
            <a:r>
              <a:rPr lang="en-US" sz="2200" dirty="0" err="1" smtClean="0">
                <a:solidFill>
                  <a:schemeClr val="tx1"/>
                </a:solidFill>
                <a:latin typeface="Times New Roman" panose="02020603050405020304" pitchFamily="18" charset="0"/>
                <a:cs typeface="Times New Roman" panose="02020603050405020304" pitchFamily="18" charset="0"/>
              </a:rPr>
              <a:t>và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Truyền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thông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sẽ</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sát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đánh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thực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hiện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Tiểu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dự</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án</a:t>
            </a:r>
            <a:r>
              <a:rPr lang="en-US" sz="2200" dirty="0" smtClean="0">
                <a:solidFill>
                  <a:schemeClr val="tx1"/>
                </a:solidFill>
                <a:latin typeface="Times New Roman" panose="02020603050405020304" pitchFamily="18" charset="0"/>
                <a:cs typeface="Times New Roman" panose="02020603050405020304" pitchFamily="18" charset="0"/>
              </a:rPr>
              <a:t> 6.1 </a:t>
            </a:r>
            <a:r>
              <a:rPr lang="en-US" sz="2200" dirty="0" err="1" smtClean="0">
                <a:solidFill>
                  <a:schemeClr val="tx1"/>
                </a:solidFill>
                <a:latin typeface="Times New Roman" panose="02020603050405020304" pitchFamily="18" charset="0"/>
                <a:cs typeface="Times New Roman" panose="02020603050405020304" pitchFamily="18" charset="0"/>
              </a:rPr>
              <a:t>Giảm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nghèo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về</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thông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tun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theo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quy</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định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tại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Điều</a:t>
            </a:r>
            <a:r>
              <a:rPr lang="en-US" sz="2200" dirty="0" smtClean="0">
                <a:solidFill>
                  <a:schemeClr val="tx1"/>
                </a:solidFill>
                <a:latin typeface="Times New Roman" panose="02020603050405020304" pitchFamily="18" charset="0"/>
                <a:cs typeface="Times New Roman" panose="02020603050405020304" pitchFamily="18" charset="0"/>
              </a:rPr>
              <a:t> 37/ </a:t>
            </a:r>
            <a:r>
              <a:rPr lang="en-US" sz="2200" dirty="0" err="1" smtClean="0">
                <a:solidFill>
                  <a:schemeClr val="tx1"/>
                </a:solidFill>
                <a:latin typeface="Times New Roman" panose="02020603050405020304" pitchFamily="18" charset="0"/>
                <a:cs typeface="Times New Roman" panose="02020603050405020304" pitchFamily="18" charset="0"/>
              </a:rPr>
              <a:t>Nghị</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định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số</a:t>
            </a:r>
            <a:r>
              <a:rPr lang="en-US" sz="2200" dirty="0" smtClean="0">
                <a:solidFill>
                  <a:schemeClr val="tx1"/>
                </a:solidFill>
                <a:latin typeface="Times New Roman" panose="02020603050405020304" pitchFamily="18" charset="0"/>
                <a:cs typeface="Times New Roman" panose="02020603050405020304" pitchFamily="18" charset="0"/>
              </a:rPr>
              <a:t> 27/2022/NĐ-CP</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4B4B3484-8B0A-5B1A-643E-8B2EB04BC4FF}"/>
              </a:ext>
            </a:extLst>
          </p:cNvPr>
          <p:cNvSpPr/>
          <p:nvPr/>
        </p:nvSpPr>
        <p:spPr>
          <a:xfrm>
            <a:off x="2803188" y="2088477"/>
            <a:ext cx="2487269" cy="324955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smtClean="0">
                <a:solidFill>
                  <a:schemeClr val="tx1"/>
                </a:solidFill>
                <a:latin typeface="Times New Roman" panose="02020603050405020304" pitchFamily="18" charset="0"/>
                <a:cs typeface="Times New Roman" panose="02020603050405020304" pitchFamily="18" charset="0"/>
              </a:rPr>
              <a:t>Bộ</a:t>
            </a:r>
            <a:r>
              <a:rPr lang="en-US" sz="2200" dirty="0" smtClean="0">
                <a:solidFill>
                  <a:schemeClr val="tx1"/>
                </a:solidFill>
                <a:latin typeface="Times New Roman" panose="02020603050405020304" pitchFamily="18" charset="0"/>
                <a:cs typeface="Times New Roman" panose="02020603050405020304" pitchFamily="18" charset="0"/>
              </a:rPr>
              <a:t> LĐTBXH </a:t>
            </a:r>
            <a:r>
              <a:rPr lang="en-US" sz="2200" dirty="0" err="1" smtClean="0">
                <a:solidFill>
                  <a:schemeClr val="tx1"/>
                </a:solidFill>
                <a:latin typeface="Times New Roman" panose="02020603050405020304" pitchFamily="18" charset="0"/>
                <a:cs typeface="Times New Roman" panose="02020603050405020304" pitchFamily="18" charset="0"/>
              </a:rPr>
              <a:t>sẽ</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sát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đánh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thực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hiện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Tiểu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dự</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án</a:t>
            </a:r>
            <a:r>
              <a:rPr lang="en-US" sz="2200" dirty="0" smtClean="0">
                <a:solidFill>
                  <a:schemeClr val="tx1"/>
                </a:solidFill>
                <a:latin typeface="Times New Roman" panose="02020603050405020304" pitchFamily="18" charset="0"/>
                <a:cs typeface="Times New Roman" panose="02020603050405020304" pitchFamily="18" charset="0"/>
              </a:rPr>
              <a:t> 6.2 </a:t>
            </a:r>
            <a:r>
              <a:rPr lang="en-US" sz="2200" dirty="0" err="1" smtClean="0">
                <a:solidFill>
                  <a:schemeClr val="tx1"/>
                </a:solidFill>
                <a:latin typeface="Times New Roman" panose="02020603050405020304" pitchFamily="18" charset="0"/>
                <a:cs typeface="Times New Roman" panose="02020603050405020304" pitchFamily="18" charset="0"/>
              </a:rPr>
              <a:t>Truyền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thông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về</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giảm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nghèo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chiều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theo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quy</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định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tại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Điều</a:t>
            </a:r>
            <a:r>
              <a:rPr lang="en-US" sz="2200" dirty="0" smtClean="0">
                <a:solidFill>
                  <a:schemeClr val="tx1"/>
                </a:solidFill>
                <a:latin typeface="Times New Roman" panose="02020603050405020304" pitchFamily="18" charset="0"/>
                <a:cs typeface="Times New Roman" panose="02020603050405020304" pitchFamily="18" charset="0"/>
              </a:rPr>
              <a:t> 37/ </a:t>
            </a:r>
            <a:r>
              <a:rPr lang="en-US" sz="2200" dirty="0" err="1" smtClean="0">
                <a:solidFill>
                  <a:schemeClr val="tx1"/>
                </a:solidFill>
                <a:latin typeface="Times New Roman" panose="02020603050405020304" pitchFamily="18" charset="0"/>
                <a:cs typeface="Times New Roman" panose="02020603050405020304" pitchFamily="18" charset="0"/>
              </a:rPr>
              <a:t>Nghị</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định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số</a:t>
            </a:r>
            <a:r>
              <a:rPr lang="en-US" sz="2200" dirty="0" smtClean="0">
                <a:solidFill>
                  <a:schemeClr val="tx1"/>
                </a:solidFill>
                <a:latin typeface="Times New Roman" panose="02020603050405020304" pitchFamily="18" charset="0"/>
                <a:cs typeface="Times New Roman" panose="02020603050405020304" pitchFamily="18" charset="0"/>
              </a:rPr>
              <a:t> 27/2022/NĐ-CP</a:t>
            </a:r>
            <a:endParaRPr lang="en-US" sz="2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4354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14519" y="726498"/>
            <a:ext cx="3418841" cy="6358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CĂN CỨ</a:t>
            </a:r>
          </a:p>
        </p:txBody>
      </p:sp>
      <p:sp>
        <p:nvSpPr>
          <p:cNvPr id="7" name="Rectangle 6"/>
          <p:cNvSpPr/>
          <p:nvPr/>
        </p:nvSpPr>
        <p:spPr>
          <a:xfrm>
            <a:off x="2540076" y="1728941"/>
            <a:ext cx="7715026" cy="644159"/>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1. </a:t>
            </a:r>
            <a:r>
              <a:rPr lang="vi-VN" sz="1800" b="1" kern="0" dirty="0">
                <a:solidFill>
                  <a:schemeClr val="tx1"/>
                </a:solidFill>
                <a:effectLst/>
                <a:latin typeface="Times New Roman" panose="02020603050405020304" pitchFamily="18" charset="0"/>
                <a:ea typeface="Times New Roman" panose="02020603050405020304" pitchFamily="18" charset="0"/>
              </a:rPr>
              <a:t>Nghị định số 27/2022/NĐ-CP ngày 19</a:t>
            </a:r>
            <a:r>
              <a:rPr lang="en-US" sz="1800" b="1" kern="0" dirty="0">
                <a:solidFill>
                  <a:schemeClr val="tx1"/>
                </a:solidFill>
                <a:effectLst/>
                <a:latin typeface="Times New Roman" panose="02020603050405020304" pitchFamily="18" charset="0"/>
                <a:ea typeface="Times New Roman" panose="02020603050405020304" pitchFamily="18" charset="0"/>
              </a:rPr>
              <a:t>/</a:t>
            </a:r>
            <a:r>
              <a:rPr lang="vi-VN" sz="1800" b="1" kern="0" dirty="0">
                <a:solidFill>
                  <a:schemeClr val="tx1"/>
                </a:solidFill>
                <a:effectLst/>
                <a:latin typeface="Times New Roman" panose="02020603050405020304" pitchFamily="18" charset="0"/>
                <a:ea typeface="Times New Roman" panose="02020603050405020304" pitchFamily="18" charset="0"/>
              </a:rPr>
              <a:t>4</a:t>
            </a:r>
            <a:r>
              <a:rPr lang="en-US" sz="1800" b="1" kern="0" dirty="0">
                <a:solidFill>
                  <a:schemeClr val="tx1"/>
                </a:solidFill>
                <a:effectLst/>
                <a:latin typeface="Times New Roman" panose="02020603050405020304" pitchFamily="18" charset="0"/>
                <a:ea typeface="Times New Roman" panose="02020603050405020304" pitchFamily="18" charset="0"/>
              </a:rPr>
              <a:t>/</a:t>
            </a:r>
            <a:r>
              <a:rPr lang="vi-VN" sz="1800" b="1" kern="0" dirty="0">
                <a:solidFill>
                  <a:schemeClr val="tx1"/>
                </a:solidFill>
                <a:effectLst/>
                <a:latin typeface="Times New Roman" panose="02020603050405020304" pitchFamily="18" charset="0"/>
                <a:ea typeface="Times New Roman" panose="02020603050405020304" pitchFamily="18" charset="0"/>
              </a:rPr>
              <a:t>2022 của Chính phủ</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2540076" y="2507766"/>
            <a:ext cx="7715026" cy="73182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2. </a:t>
            </a:r>
            <a:r>
              <a:rPr lang="vi-VN"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Quyết định số 02/2022/QĐ-TTg ngày 18</a:t>
            </a:r>
            <a:r>
              <a:rPr lang="en-US"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a:t>
            </a:r>
            <a:r>
              <a:rPr lang="en-US"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2022 của Thủ tướng Chính phủ </a:t>
            </a:r>
            <a:endParaRPr lang="en-US" b="1" kern="0" dirty="0">
              <a:solidFill>
                <a:schemeClr val="tx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2540076" y="3373529"/>
            <a:ext cx="7715026" cy="61650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3. </a:t>
            </a:r>
            <a:r>
              <a:rPr lang="vi-VN"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Quyết định số 90/QĐ-TTg ngày 18</a:t>
            </a:r>
            <a:r>
              <a:rPr lang="en-US"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a:t>
            </a:r>
            <a:r>
              <a:rPr lang="en-US"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2022 của Thủ tướng Chính phủ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2540076" y="5639635"/>
            <a:ext cx="7715026" cy="65736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Times New Roman" panose="02020603050405020304" pitchFamily="18" charset="0"/>
                <a:cs typeface="Times New Roman" panose="02020603050405020304" pitchFamily="18" charset="0"/>
              </a:rPr>
              <a:t>6. </a:t>
            </a:r>
            <a:r>
              <a:rPr lang="en-US" b="1" dirty="0" err="1" smtClean="0">
                <a:solidFill>
                  <a:schemeClr val="tx1"/>
                </a:solidFill>
                <a:latin typeface="Times New Roman" panose="02020603050405020304" pitchFamily="18" charset="0"/>
                <a:cs typeface="Times New Roman" panose="02020603050405020304" pitchFamily="18" charset="0"/>
              </a:rPr>
              <a:t>Các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quy</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định</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pháp</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luật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liên</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quan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2540076" y="4870648"/>
            <a:ext cx="7715026" cy="65736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Times New Roman" panose="02020603050405020304" pitchFamily="18" charset="0"/>
                <a:cs typeface="Times New Roman" panose="02020603050405020304" pitchFamily="18" charset="0"/>
              </a:rPr>
              <a:t>5.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tứ</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số</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46/2022/TT-BTC </a:t>
            </a:r>
            <a:r>
              <a:rPr lang="en-US" b="1" dirty="0" err="1" smtClean="0">
                <a:solidFill>
                  <a:schemeClr val="tx1"/>
                </a:solidFill>
                <a:latin typeface="Times New Roman" panose="02020603050405020304" pitchFamily="18" charset="0"/>
                <a:cs typeface="Times New Roman" panose="02020603050405020304" pitchFamily="18" charset="0"/>
              </a:rPr>
              <a:t>ngày</a:t>
            </a:r>
            <a:r>
              <a:rPr lang="en-US" b="1" dirty="0" smtClean="0">
                <a:solidFill>
                  <a:schemeClr val="tx1"/>
                </a:solidFill>
                <a:latin typeface="Times New Roman" panose="02020603050405020304" pitchFamily="18" charset="0"/>
                <a:cs typeface="Times New Roman" panose="02020603050405020304" pitchFamily="18" charset="0"/>
              </a:rPr>
              <a:t> 28/7/2022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Bộ</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Tài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chính</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9" name="Rectangle 8"/>
          <p:cNvSpPr/>
          <p:nvPr/>
        </p:nvSpPr>
        <p:spPr>
          <a:xfrm>
            <a:off x="2540076" y="4101661"/>
            <a:ext cx="7715026" cy="65736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4.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tư</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số</a:t>
            </a:r>
            <a:r>
              <a:rPr lang="en-US" b="1" dirty="0" smtClean="0">
                <a:solidFill>
                  <a:schemeClr val="tx1"/>
                </a:solidFill>
                <a:latin typeface="Times New Roman" panose="02020603050405020304" pitchFamily="18" charset="0"/>
                <a:cs typeface="Times New Roman" panose="02020603050405020304" pitchFamily="18" charset="0"/>
              </a:rPr>
              <a:t> 06/2022/TT-BTTTT </a:t>
            </a:r>
            <a:r>
              <a:rPr lang="en-US" b="1" dirty="0" err="1" smtClean="0">
                <a:solidFill>
                  <a:schemeClr val="tx1"/>
                </a:solidFill>
                <a:latin typeface="Times New Roman" panose="02020603050405020304" pitchFamily="18" charset="0"/>
                <a:cs typeface="Times New Roman" panose="02020603050405020304" pitchFamily="18" charset="0"/>
              </a:rPr>
              <a:t>ngày</a:t>
            </a:r>
            <a:r>
              <a:rPr lang="en-US" b="1" dirty="0" smtClean="0">
                <a:solidFill>
                  <a:schemeClr val="tx1"/>
                </a:solidFill>
                <a:latin typeface="Times New Roman" panose="02020603050405020304" pitchFamily="18" charset="0"/>
                <a:cs typeface="Times New Roman" panose="02020603050405020304" pitchFamily="18" charset="0"/>
              </a:rPr>
              <a:t> 30/6/2022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Bộ</a:t>
            </a:r>
            <a:r>
              <a:rPr lang="en-US" b="1" dirty="0" smtClean="0">
                <a:solidFill>
                  <a:schemeClr val="tx1"/>
                </a:solidFill>
                <a:latin typeface="Times New Roman" panose="02020603050405020304" pitchFamily="18" charset="0"/>
                <a:cs typeface="Times New Roman" panose="02020603050405020304" pitchFamily="18" charset="0"/>
              </a:rPr>
              <a:t> TTTT</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9969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AF13C38-AE58-C84E-837F-6B14DBAA2FDB}"/>
              </a:ext>
            </a:extLst>
          </p:cNvPr>
          <p:cNvSpPr>
            <a:spLocks noGrp="1"/>
          </p:cNvSpPr>
          <p:nvPr>
            <p:ph type="title"/>
          </p:nvPr>
        </p:nvSpPr>
        <p:spPr>
          <a:xfrm>
            <a:off x="2969101" y="1068532"/>
            <a:ext cx="6199597" cy="675821"/>
          </a:xfrm>
          <a:solidFill>
            <a:schemeClr val="accent4">
              <a:lumMod val="20000"/>
              <a:lumOff val="80000"/>
            </a:schemeClr>
          </a:solidFill>
        </p:spPr>
        <p:txBody>
          <a:bodyPr>
            <a:normAutofit/>
          </a:bodyPr>
          <a:lstStyle/>
          <a:p>
            <a:pPr algn="ctr"/>
            <a:r>
              <a:rPr lang="en-US" sz="2200" b="1" spc="-40" dirty="0">
                <a:latin typeface="Times New Roman Bold" panose="02020803070505020304" pitchFamily="18" charset="0"/>
                <a:cs typeface="Times New Roman" panose="02020603050405020304" pitchFamily="18" charset="0"/>
              </a:rPr>
              <a:t>TỔ CHỨC THỰC HIỆN</a:t>
            </a:r>
            <a:endParaRPr lang="en-GB" sz="2200" dirty="0"/>
          </a:p>
        </p:txBody>
      </p:sp>
      <p:grpSp>
        <p:nvGrpSpPr>
          <p:cNvPr id="17" name="Group 16">
            <a:extLst>
              <a:ext uri="{FF2B5EF4-FFF2-40B4-BE49-F238E27FC236}">
                <a16:creationId xmlns:a16="http://schemas.microsoft.com/office/drawing/2014/main" id="{21F342CE-E43E-60F0-CED5-67E6DCEC918C}"/>
              </a:ext>
            </a:extLst>
          </p:cNvPr>
          <p:cNvGrpSpPr/>
          <p:nvPr/>
        </p:nvGrpSpPr>
        <p:grpSpPr>
          <a:xfrm>
            <a:off x="1222647" y="2456161"/>
            <a:ext cx="6097869" cy="783986"/>
            <a:chOff x="3477" y="192190"/>
            <a:chExt cx="1520376" cy="954986"/>
          </a:xfrm>
          <a:solidFill>
            <a:schemeClr val="bg2"/>
          </a:solidFill>
        </p:grpSpPr>
        <p:sp>
          <p:nvSpPr>
            <p:cNvPr id="19" name="Rectangle: Rounded Corners 18">
              <a:extLst>
                <a:ext uri="{FF2B5EF4-FFF2-40B4-BE49-F238E27FC236}">
                  <a16:creationId xmlns:a16="http://schemas.microsoft.com/office/drawing/2014/main" id="{42000824-8396-201B-94C3-C995AC1B2D7C}"/>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AB7226D-84DE-D3CE-116C-54EDFF8E2492}"/>
                </a:ext>
              </a:extLst>
            </p:cNvPr>
            <p:cNvSpPr txBox="1"/>
            <p:nvPr/>
          </p:nvSpPr>
          <p:spPr>
            <a:xfrm>
              <a:off x="31448" y="220162"/>
              <a:ext cx="1464434" cy="77804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ts val="1200"/>
                </a:spcBef>
                <a:spcAft>
                  <a:spcPct val="35000"/>
                </a:spcAft>
                <a:buNone/>
              </a:pPr>
              <a:r>
                <a:rPr lang="en-US" sz="2200" b="1" dirty="0" err="1" smtClean="0">
                  <a:solidFill>
                    <a:schemeClr val="tx1"/>
                  </a:solidFill>
                  <a:effectLst/>
                  <a:latin typeface="Times New Roman" panose="02020603050405020304" pitchFamily="18" charset="0"/>
                  <a:ea typeface="Calibri" panose="020F0502020204030204" pitchFamily="34" charset="0"/>
                </a:rPr>
                <a:t>Các</a:t>
              </a:r>
              <a:r>
                <a:rPr lang="en-US" sz="2200" b="1" dirty="0" smtClean="0">
                  <a:solidFill>
                    <a:schemeClr val="tx1"/>
                  </a:solidFill>
                  <a:effectLst/>
                  <a:latin typeface="Times New Roman" panose="02020603050405020304" pitchFamily="18" charset="0"/>
                  <a:ea typeface="Calibri" panose="020F0502020204030204" pitchFamily="34" charset="0"/>
                </a:rPr>
                <a:t> </a:t>
              </a:r>
              <a:r>
                <a:rPr lang="en-US" sz="2200" b="1" dirty="0" err="1" smtClean="0">
                  <a:solidFill>
                    <a:schemeClr val="tx1"/>
                  </a:solidFill>
                  <a:effectLst/>
                  <a:latin typeface="Times New Roman" panose="02020603050405020304" pitchFamily="18" charset="0"/>
                  <a:ea typeface="Calibri" panose="020F0502020204030204" pitchFamily="34" charset="0"/>
                </a:rPr>
                <a:t>bộ</a:t>
              </a:r>
              <a:r>
                <a:rPr lang="en-US" sz="2200" b="1" dirty="0" smtClean="0">
                  <a:solidFill>
                    <a:schemeClr val="tx1"/>
                  </a:solidFill>
                  <a:effectLst/>
                  <a:latin typeface="Times New Roman" panose="02020603050405020304" pitchFamily="18" charset="0"/>
                  <a:ea typeface="Calibri" panose="020F0502020204030204" pitchFamily="34" charset="0"/>
                </a:rPr>
                <a:t>, </a:t>
              </a:r>
              <a:r>
                <a:rPr lang="en-US" sz="2200" b="1" dirty="0" err="1" smtClean="0">
                  <a:solidFill>
                    <a:schemeClr val="tx1"/>
                  </a:solidFill>
                  <a:effectLst/>
                  <a:latin typeface="Times New Roman" panose="02020603050405020304" pitchFamily="18" charset="0"/>
                  <a:ea typeface="Calibri" panose="020F0502020204030204" pitchFamily="34" charset="0"/>
                </a:rPr>
                <a:t>cơ</a:t>
              </a:r>
              <a:r>
                <a:rPr lang="en-US" sz="2200" b="1" dirty="0" smtClean="0">
                  <a:solidFill>
                    <a:schemeClr val="tx1"/>
                  </a:solidFill>
                  <a:effectLst/>
                  <a:latin typeface="Times New Roman" panose="02020603050405020304" pitchFamily="18" charset="0"/>
                  <a:ea typeface="Calibri" panose="020F0502020204030204" pitchFamily="34" charset="0"/>
                </a:rPr>
                <a:t> </a:t>
              </a:r>
              <a:r>
                <a:rPr lang="en-US" sz="2200" b="1" dirty="0" err="1" smtClean="0">
                  <a:solidFill>
                    <a:schemeClr val="tx1"/>
                  </a:solidFill>
                  <a:effectLst/>
                  <a:latin typeface="Times New Roman" panose="02020603050405020304" pitchFamily="18" charset="0"/>
                  <a:ea typeface="Calibri" panose="020F0502020204030204" pitchFamily="34" charset="0"/>
                </a:rPr>
                <a:t>quan</a:t>
              </a:r>
              <a:r>
                <a:rPr lang="en-US" sz="2200" b="1" dirty="0" smtClean="0">
                  <a:solidFill>
                    <a:schemeClr val="tx1"/>
                  </a:solidFill>
                  <a:effectLst/>
                  <a:latin typeface="Times New Roman" panose="02020603050405020304" pitchFamily="18" charset="0"/>
                  <a:ea typeface="Calibri" panose="020F0502020204030204" pitchFamily="34" charset="0"/>
                </a:rPr>
                <a:t> </a:t>
              </a:r>
              <a:r>
                <a:rPr lang="en-US" sz="2200" b="1" dirty="0" err="1" smtClean="0">
                  <a:solidFill>
                    <a:schemeClr val="tx1"/>
                  </a:solidFill>
                  <a:effectLst/>
                  <a:latin typeface="Times New Roman" panose="02020603050405020304" pitchFamily="18" charset="0"/>
                  <a:ea typeface="Calibri" panose="020F0502020204030204" pitchFamily="34" charset="0"/>
                </a:rPr>
                <a:t>Trung</a:t>
              </a:r>
              <a:r>
                <a:rPr lang="en-US" sz="2200" b="1" dirty="0" smtClean="0">
                  <a:solidFill>
                    <a:schemeClr val="tx1"/>
                  </a:solidFill>
                  <a:effectLst/>
                  <a:latin typeface="Times New Roman" panose="02020603050405020304" pitchFamily="18" charset="0"/>
                  <a:ea typeface="Calibri" panose="020F0502020204030204" pitchFamily="34" charset="0"/>
                </a:rPr>
                <a:t> </a:t>
              </a:r>
              <a:r>
                <a:rPr lang="en-US" sz="2200" b="1" dirty="0" err="1" smtClean="0">
                  <a:solidFill>
                    <a:schemeClr val="tx1"/>
                  </a:solidFill>
                  <a:effectLst/>
                  <a:latin typeface="Times New Roman" panose="02020603050405020304" pitchFamily="18" charset="0"/>
                  <a:ea typeface="Calibri" panose="020F0502020204030204" pitchFamily="34" charset="0"/>
                </a:rPr>
                <a:t>ương</a:t>
              </a:r>
              <a:endParaRPr lang="en-GB" sz="2200" b="1" kern="1200" dirty="0">
                <a:solidFill>
                  <a:schemeClr val="tx1"/>
                </a:solidFill>
                <a:latin typeface="Times New Roman" panose="02020603050405020304" pitchFamily="18" charset="0"/>
                <a:cs typeface="Times New Roman" panose="02020603050405020304" pitchFamily="18" charset="0"/>
              </a:endParaRPr>
            </a:p>
          </p:txBody>
        </p:sp>
      </p:grpSp>
      <p:sp>
        <p:nvSpPr>
          <p:cNvPr id="13" name="Rectangle 12">
            <a:extLst>
              <a:ext uri="{FF2B5EF4-FFF2-40B4-BE49-F238E27FC236}">
                <a16:creationId xmlns:a16="http://schemas.microsoft.com/office/drawing/2014/main" id="{1FC9E65B-D09C-4EA2-5E71-FBD85E3FE8C6}"/>
              </a:ext>
            </a:extLst>
          </p:cNvPr>
          <p:cNvSpPr/>
          <p:nvPr/>
        </p:nvSpPr>
        <p:spPr>
          <a:xfrm>
            <a:off x="658121" y="3554984"/>
            <a:ext cx="1658777" cy="315510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just">
              <a:lnSpc>
                <a:spcPct val="125000"/>
              </a:lnSpc>
              <a:spcBef>
                <a:spcPts val="600"/>
              </a:spcBef>
              <a:spcAft>
                <a:spcPts val="0"/>
              </a:spcAft>
            </a:pP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rPr>
              <a:t>chủ trì, phối hợp với Bộ </a:t>
            </a:r>
            <a:r>
              <a:rPr lang="en-US" sz="1400" dirty="0">
                <a:solidFill>
                  <a:schemeClr val="tx1"/>
                </a:solidFill>
                <a:effectLst/>
                <a:latin typeface="Times New Roman" panose="02020603050405020304" pitchFamily="18" charset="0"/>
                <a:ea typeface="Calibri" panose="020F0502020204030204" pitchFamily="34" charset="0"/>
              </a:rPr>
              <a:t>LĐTBXH </a:t>
            </a:r>
            <a:r>
              <a:rPr lang="vi-VN" sz="1400" dirty="0">
                <a:solidFill>
                  <a:schemeClr val="tx1"/>
                </a:solidFill>
                <a:effectLst/>
                <a:latin typeface="Times New Roman" panose="02020603050405020304" pitchFamily="18" charset="0"/>
                <a:ea typeface="Calibri" panose="020F0502020204030204" pitchFamily="34" charset="0"/>
              </a:rPr>
              <a:t>và các bộ, cơ quan Trung ương liên quan tổ chức thực hiện Tiểu dự án Giảm nghèo về thông tin</a:t>
            </a:r>
            <a:r>
              <a:rPr lang="en-US" sz="1400" dirty="0">
                <a:solidFill>
                  <a:schemeClr val="tx1"/>
                </a:solidFill>
                <a:effectLst/>
                <a:latin typeface="Times New Roman" panose="02020603050405020304" pitchFamily="18" charset="0"/>
                <a:ea typeface="Calibri" panose="020F0502020204030204" pitchFamily="34"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Rectangle 27">
            <a:extLst>
              <a:ext uri="{FF2B5EF4-FFF2-40B4-BE49-F238E27FC236}">
                <a16:creationId xmlns:a16="http://schemas.microsoft.com/office/drawing/2014/main" id="{702BBD91-512B-AE29-D053-AE2A4AF5A3A3}"/>
              </a:ext>
            </a:extLst>
          </p:cNvPr>
          <p:cNvSpPr/>
          <p:nvPr/>
        </p:nvSpPr>
        <p:spPr>
          <a:xfrm>
            <a:off x="4642267" y="3630467"/>
            <a:ext cx="2138190" cy="307962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400" dirty="0">
                <a:solidFill>
                  <a:schemeClr val="tx1"/>
                </a:solidFill>
                <a:effectLst/>
                <a:latin typeface="Times New Roman" panose="02020603050405020304" pitchFamily="18" charset="0"/>
                <a:ea typeface="Calibri" panose="020F0502020204030204" pitchFamily="34" charset="0"/>
              </a:rPr>
              <a:t>Các bộ, cơ quan Trung ương tổ chức, triển khai thực hiện các mục tiêu, nhiệm vụ của Dự án trong phạm vi quản lý; giao nhiệm vụ cho cơ quan chức năng trực thuộc tham mưu quản lý và làm đầu mối phối hợp với các cơ quan chủ trì Tiểu dự án lập kế hoạch, báo cáo, giám sát thực hiện</a:t>
            </a:r>
            <a:r>
              <a:rPr lang="en-US" sz="1400" dirty="0">
                <a:solidFill>
                  <a:schemeClr val="tx1"/>
                </a:solidFill>
                <a:effectLst/>
                <a:latin typeface="Times New Roman" panose="02020603050405020304" pitchFamily="18" charset="0"/>
                <a:ea typeface="Calibri" panose="020F0502020204030204" pitchFamily="34" charset="0"/>
              </a:rPr>
              <a:t>.</a:t>
            </a:r>
            <a:endParaRPr lang="en-US" sz="1400" dirty="0">
              <a:solidFill>
                <a:schemeClr val="tx1"/>
              </a:solidFill>
            </a:endParaRPr>
          </a:p>
        </p:txBody>
      </p:sp>
      <p:sp>
        <p:nvSpPr>
          <p:cNvPr id="31" name="Rectangle 30">
            <a:extLst>
              <a:ext uri="{FF2B5EF4-FFF2-40B4-BE49-F238E27FC236}">
                <a16:creationId xmlns:a16="http://schemas.microsoft.com/office/drawing/2014/main" id="{49ABB4C0-914B-4CF2-AF77-4E6F2C51B89D}"/>
              </a:ext>
            </a:extLst>
          </p:cNvPr>
          <p:cNvSpPr/>
          <p:nvPr/>
        </p:nvSpPr>
        <p:spPr>
          <a:xfrm>
            <a:off x="7038235" y="3647427"/>
            <a:ext cx="4871133" cy="30626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900"/>
              </a:lnSpc>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lập, giao kế hoạch, báo cáo, kiểm tra, giám sát thực hiện Dự án tại địa phương;</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900"/>
              </a:lnSpc>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Chỉ đạo, giao Sở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 trì, phối hợp với các cơ quan tham mưu trong việc tổ chức triển khai, quản lý thực hiện Tiểu dự án Giảm nghèo về thông tin; làm đầu mối tổng hợp</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 cáo Bộ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TTTT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trong công tác lập kế hoạch và báo cáo tình hình thực hiện</a:t>
            </a:r>
            <a:r>
              <a:rPr lang="en-US" sz="14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900"/>
              </a:lnSpc>
            </a:pPr>
            <a:r>
              <a:rPr lang="en-US" sz="14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Chỉ đạo, giao Sở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LĐTBXH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chủ trì, phối hợp với các cơ quan tham mưu trong việc tổ chức triển khai, quản lý thực hiện Tiểu dự án Truyền thông về giảm nghèo đa chiều; làm đầu mối tổng hợp</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báo</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cáo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LĐTBXH </a:t>
            </a:r>
            <a:r>
              <a:rPr lang="vi-VN"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trong lập kế hoạch và báo cáo tình hình thực hiện Tiểu dự án theo quy định.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2" name="Group 31">
            <a:extLst>
              <a:ext uri="{FF2B5EF4-FFF2-40B4-BE49-F238E27FC236}">
                <a16:creationId xmlns:a16="http://schemas.microsoft.com/office/drawing/2014/main" id="{BF9E54F7-6E46-1AFF-3D4E-4E2B390F5855}"/>
              </a:ext>
            </a:extLst>
          </p:cNvPr>
          <p:cNvGrpSpPr/>
          <p:nvPr/>
        </p:nvGrpSpPr>
        <p:grpSpPr>
          <a:xfrm rot="5400000">
            <a:off x="1843323" y="3203629"/>
            <a:ext cx="336994" cy="455975"/>
            <a:chOff x="1821535" y="1583393"/>
            <a:chExt cx="350031" cy="409470"/>
          </a:xfrm>
          <a:solidFill>
            <a:schemeClr val="bg1"/>
          </a:solidFill>
        </p:grpSpPr>
        <p:sp>
          <p:nvSpPr>
            <p:cNvPr id="33" name="Arrow: Right 32">
              <a:extLst>
                <a:ext uri="{FF2B5EF4-FFF2-40B4-BE49-F238E27FC236}">
                  <a16:creationId xmlns:a16="http://schemas.microsoft.com/office/drawing/2014/main" id="{F97D530D-B7E3-0B44-BA2F-E2A187625A14}"/>
                </a:ext>
              </a:extLst>
            </p:cNvPr>
            <p:cNvSpPr/>
            <p:nvPr/>
          </p:nvSpPr>
          <p:spPr>
            <a:xfrm>
              <a:off x="1821535" y="1583393"/>
              <a:ext cx="350031" cy="409470"/>
            </a:xfrm>
            <a:prstGeom prst="rightArrow">
              <a:avLst>
                <a:gd name="adj1" fmla="val 60000"/>
                <a:gd name="adj2" fmla="val 58222"/>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4" name="Arrow: Right 4">
              <a:extLst>
                <a:ext uri="{FF2B5EF4-FFF2-40B4-BE49-F238E27FC236}">
                  <a16:creationId xmlns:a16="http://schemas.microsoft.com/office/drawing/2014/main" id="{2744C1CD-A644-2F0A-F0AF-3B084F70DE93}"/>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5" name="Group 34">
            <a:extLst>
              <a:ext uri="{FF2B5EF4-FFF2-40B4-BE49-F238E27FC236}">
                <a16:creationId xmlns:a16="http://schemas.microsoft.com/office/drawing/2014/main" id="{5BF1D5CB-DDC7-3A57-9011-CC9D0100BB37}"/>
              </a:ext>
            </a:extLst>
          </p:cNvPr>
          <p:cNvGrpSpPr/>
          <p:nvPr/>
        </p:nvGrpSpPr>
        <p:grpSpPr>
          <a:xfrm rot="5400000">
            <a:off x="5973580" y="3195343"/>
            <a:ext cx="297866" cy="455976"/>
            <a:chOff x="1821527" y="1583388"/>
            <a:chExt cx="350031" cy="409470"/>
          </a:xfrm>
          <a:solidFill>
            <a:schemeClr val="bg1"/>
          </a:solidFill>
        </p:grpSpPr>
        <p:sp>
          <p:nvSpPr>
            <p:cNvPr id="36" name="Arrow: Right 35">
              <a:extLst>
                <a:ext uri="{FF2B5EF4-FFF2-40B4-BE49-F238E27FC236}">
                  <a16:creationId xmlns:a16="http://schemas.microsoft.com/office/drawing/2014/main" id="{2C2D43F9-4D85-5668-2CDF-3CA289B19AB4}"/>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7" name="Arrow: Right 4">
              <a:extLst>
                <a:ext uri="{FF2B5EF4-FFF2-40B4-BE49-F238E27FC236}">
                  <a16:creationId xmlns:a16="http://schemas.microsoft.com/office/drawing/2014/main" id="{110C294C-E815-E428-6881-B392179DF905}"/>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38" name="Group 37">
            <a:extLst>
              <a:ext uri="{FF2B5EF4-FFF2-40B4-BE49-F238E27FC236}">
                <a16:creationId xmlns:a16="http://schemas.microsoft.com/office/drawing/2014/main" id="{EFAB2C56-2E62-EE86-6388-47B8228BF6AB}"/>
              </a:ext>
            </a:extLst>
          </p:cNvPr>
          <p:cNvGrpSpPr/>
          <p:nvPr/>
        </p:nvGrpSpPr>
        <p:grpSpPr>
          <a:xfrm rot="5400000">
            <a:off x="9524139" y="3195474"/>
            <a:ext cx="336994" cy="455976"/>
            <a:chOff x="1821527" y="1583388"/>
            <a:chExt cx="350031" cy="409470"/>
          </a:xfrm>
          <a:solidFill>
            <a:schemeClr val="bg1"/>
          </a:solidFill>
        </p:grpSpPr>
        <p:sp>
          <p:nvSpPr>
            <p:cNvPr id="39" name="Arrow: Right 38">
              <a:extLst>
                <a:ext uri="{FF2B5EF4-FFF2-40B4-BE49-F238E27FC236}">
                  <a16:creationId xmlns:a16="http://schemas.microsoft.com/office/drawing/2014/main" id="{D757EF02-1EFC-B4DB-FEB8-F401E0A6EBB8}"/>
                </a:ext>
              </a:extLst>
            </p:cNvPr>
            <p:cNvSpPr/>
            <p:nvPr/>
          </p:nvSpPr>
          <p:spPr>
            <a:xfrm>
              <a:off x="1821527" y="1583388"/>
              <a:ext cx="350031" cy="409470"/>
            </a:xfrm>
            <a:prstGeom prst="rightArrow">
              <a:avLst>
                <a:gd name="adj1" fmla="val 60000"/>
                <a:gd name="adj2" fmla="val 50000"/>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0" name="Arrow: Right 4">
              <a:extLst>
                <a:ext uri="{FF2B5EF4-FFF2-40B4-BE49-F238E27FC236}">
                  <a16:creationId xmlns:a16="http://schemas.microsoft.com/office/drawing/2014/main" id="{48654155-69FA-6784-98AF-B28E26B5A1D5}"/>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27" name="Rectangle 26">
            <a:extLst>
              <a:ext uri="{FF2B5EF4-FFF2-40B4-BE49-F238E27FC236}">
                <a16:creationId xmlns:a16="http://schemas.microsoft.com/office/drawing/2014/main" id="{3316C5AB-C60E-A194-B930-FBE0C9EAAB8A}"/>
              </a:ext>
            </a:extLst>
          </p:cNvPr>
          <p:cNvSpPr/>
          <p:nvPr/>
        </p:nvSpPr>
        <p:spPr>
          <a:xfrm>
            <a:off x="2689729" y="3590102"/>
            <a:ext cx="1658777" cy="3119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just">
              <a:lnSpc>
                <a:spcPct val="125000"/>
              </a:lnSpc>
              <a:spcBef>
                <a:spcPts val="600"/>
              </a:spcBef>
              <a:spcAft>
                <a:spcPts val="0"/>
              </a:spcAft>
            </a:pPr>
            <a:r>
              <a:rPr lang="vi-VN" sz="1400" dirty="0">
                <a:solidFill>
                  <a:schemeClr val="tx1"/>
                </a:solidFill>
                <a:effectLst/>
                <a:latin typeface="Times New Roman" panose="02020603050405020304" pitchFamily="18" charset="0"/>
                <a:ea typeface="Calibri" panose="020F0502020204030204" pitchFamily="34" charset="0"/>
              </a:rPr>
              <a:t>Bộ </a:t>
            </a:r>
            <a:r>
              <a:rPr lang="en-US" sz="1400" dirty="0">
                <a:solidFill>
                  <a:schemeClr val="tx1"/>
                </a:solidFill>
                <a:effectLst/>
                <a:latin typeface="Times New Roman" panose="02020603050405020304" pitchFamily="18" charset="0"/>
                <a:ea typeface="Calibri" panose="020F0502020204030204" pitchFamily="34" charset="0"/>
              </a:rPr>
              <a:t>LĐTBXH </a:t>
            </a:r>
            <a:r>
              <a:rPr lang="vi-VN" sz="1400" dirty="0">
                <a:solidFill>
                  <a:schemeClr val="tx1"/>
                </a:solidFill>
                <a:effectLst/>
                <a:latin typeface="Times New Roman" panose="02020603050405020304" pitchFamily="18" charset="0"/>
                <a:ea typeface="Calibri" panose="020F0502020204030204" pitchFamily="34" charset="0"/>
              </a:rPr>
              <a:t>chủ trì, phối</a:t>
            </a:r>
            <a:r>
              <a:rPr lang="en-US" sz="1400" dirty="0">
                <a:solidFill>
                  <a:schemeClr val="tx1"/>
                </a:solidFill>
                <a:effectLst/>
                <a:latin typeface="Times New Roman" panose="02020603050405020304" pitchFamily="18" charset="0"/>
                <a:ea typeface="Calibri" panose="020F0502020204030204" pitchFamily="34" charset="0"/>
              </a:rPr>
              <a:t> </a:t>
            </a:r>
            <a:r>
              <a:rPr lang="en-US" sz="1400" dirty="0" err="1">
                <a:solidFill>
                  <a:schemeClr val="tx1"/>
                </a:solidFill>
                <a:effectLst/>
                <a:latin typeface="Times New Roman" panose="02020603050405020304" pitchFamily="18" charset="0"/>
                <a:ea typeface="Calibri" panose="020F0502020204030204" pitchFamily="34" charset="0"/>
              </a:rPr>
              <a:t>hợp</a:t>
            </a:r>
            <a:r>
              <a:rPr lang="vi-VN" sz="1400" dirty="0">
                <a:solidFill>
                  <a:schemeClr val="tx1"/>
                </a:solidFill>
                <a:effectLst/>
                <a:latin typeface="Times New Roman" panose="02020603050405020304" pitchFamily="18" charset="0"/>
                <a:ea typeface="Calibri" panose="020F0502020204030204" pitchFamily="34" charset="0"/>
              </a:rPr>
              <a:t> với Bộ </a:t>
            </a:r>
            <a:r>
              <a:rPr lang="en-US" sz="1400" dirty="0">
                <a:solidFill>
                  <a:schemeClr val="tx1"/>
                </a:solidFill>
                <a:effectLst/>
                <a:latin typeface="Times New Roman" panose="02020603050405020304" pitchFamily="18" charset="0"/>
                <a:ea typeface="Calibri" panose="020F0502020204030204" pitchFamily="34" charset="0"/>
              </a:rPr>
              <a:t>TTTT </a:t>
            </a:r>
            <a:r>
              <a:rPr lang="vi-VN" sz="1400" dirty="0">
                <a:solidFill>
                  <a:schemeClr val="tx1"/>
                </a:solidFill>
                <a:effectLst/>
                <a:latin typeface="Times New Roman" panose="02020603050405020304" pitchFamily="18" charset="0"/>
                <a:ea typeface="Calibri" panose="020F0502020204030204" pitchFamily="34" charset="0"/>
              </a:rPr>
              <a:t>và các bộ, cơ quan Trung ương liên quan tổ chức thực hiện Tiểu dự án Truyền thông về giảm nghèo đa chiều</a:t>
            </a:r>
            <a:r>
              <a:rPr lang="en-US" sz="1400" dirty="0">
                <a:solidFill>
                  <a:schemeClr val="tx1"/>
                </a:solidFill>
                <a:effectLst/>
                <a:latin typeface="Times New Roman" panose="02020603050405020304" pitchFamily="18" charset="0"/>
                <a:ea typeface="Calibri" panose="020F0502020204030204" pitchFamily="34" charset="0"/>
              </a:rPr>
              <a: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2" name="Group 41">
            <a:extLst>
              <a:ext uri="{FF2B5EF4-FFF2-40B4-BE49-F238E27FC236}">
                <a16:creationId xmlns:a16="http://schemas.microsoft.com/office/drawing/2014/main" id="{C3743D65-083F-538D-03D9-16DEF81A81F8}"/>
              </a:ext>
            </a:extLst>
          </p:cNvPr>
          <p:cNvGrpSpPr/>
          <p:nvPr/>
        </p:nvGrpSpPr>
        <p:grpSpPr>
          <a:xfrm>
            <a:off x="7529928" y="2473251"/>
            <a:ext cx="4379440" cy="783986"/>
            <a:chOff x="3477" y="192190"/>
            <a:chExt cx="1520376" cy="954986"/>
          </a:xfrm>
          <a:solidFill>
            <a:schemeClr val="bg2"/>
          </a:solidFill>
        </p:grpSpPr>
        <p:sp>
          <p:nvSpPr>
            <p:cNvPr id="43" name="Rectangle: Rounded Corners 42">
              <a:extLst>
                <a:ext uri="{FF2B5EF4-FFF2-40B4-BE49-F238E27FC236}">
                  <a16:creationId xmlns:a16="http://schemas.microsoft.com/office/drawing/2014/main" id="{F38DF142-A377-89E0-8F42-67E04394B1B3}"/>
                </a:ext>
              </a:extLst>
            </p:cNvPr>
            <p:cNvSpPr/>
            <p:nvPr/>
          </p:nvSpPr>
          <p:spPr>
            <a:xfrm>
              <a:off x="3477" y="192190"/>
              <a:ext cx="1520376" cy="954986"/>
            </a:xfrm>
            <a:prstGeom prst="roundRect">
              <a:avLst>
                <a:gd name="adj" fmla="val 10000"/>
              </a:avLst>
            </a:prstGeom>
            <a:grp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sp>
        <p:sp>
          <p:nvSpPr>
            <p:cNvPr id="44" name="Rectangle: Rounded Corners 4">
              <a:extLst>
                <a:ext uri="{FF2B5EF4-FFF2-40B4-BE49-F238E27FC236}">
                  <a16:creationId xmlns:a16="http://schemas.microsoft.com/office/drawing/2014/main" id="{8BFE4118-D096-9F93-91C2-2B11E0198918}"/>
                </a:ext>
              </a:extLst>
            </p:cNvPr>
            <p:cNvSpPr txBox="1"/>
            <p:nvPr/>
          </p:nvSpPr>
          <p:spPr>
            <a:xfrm>
              <a:off x="31448" y="220162"/>
              <a:ext cx="1464434" cy="75722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200" b="1" dirty="0">
                  <a:solidFill>
                    <a:schemeClr val="tx1"/>
                  </a:solidFill>
                  <a:effectLst/>
                  <a:latin typeface="Times New Roman" panose="02020603050405020304" pitchFamily="18" charset="0"/>
                  <a:ea typeface="Calibri" panose="020F0502020204030204" pitchFamily="34" charset="0"/>
                </a:rPr>
                <a:t>UBND </a:t>
              </a:r>
              <a:r>
                <a:rPr lang="en-US" sz="2200" b="1" dirty="0" err="1">
                  <a:solidFill>
                    <a:schemeClr val="tx1"/>
                  </a:solidFill>
                  <a:effectLst/>
                  <a:latin typeface="Times New Roman" panose="02020603050405020304" pitchFamily="18" charset="0"/>
                  <a:ea typeface="Calibri" panose="020F0502020204030204" pitchFamily="34" charset="0"/>
                </a:rPr>
                <a:t>cấp</a:t>
              </a:r>
              <a:r>
                <a:rPr lang="en-US" sz="2200" b="1" dirty="0">
                  <a:solidFill>
                    <a:schemeClr val="tx1"/>
                  </a:solidFill>
                  <a:effectLst/>
                  <a:latin typeface="Times New Roman" panose="02020603050405020304" pitchFamily="18" charset="0"/>
                  <a:ea typeface="Calibri" panose="020F0502020204030204" pitchFamily="34" charset="0"/>
                </a:rPr>
                <a:t> </a:t>
              </a:r>
              <a:r>
                <a:rPr lang="en-US" sz="2200" b="1" dirty="0" err="1">
                  <a:solidFill>
                    <a:schemeClr val="tx1"/>
                  </a:solidFill>
                  <a:effectLst/>
                  <a:latin typeface="Times New Roman" panose="02020603050405020304" pitchFamily="18" charset="0"/>
                  <a:ea typeface="Calibri" panose="020F0502020204030204" pitchFamily="34" charset="0"/>
                </a:rPr>
                <a:t>tỉnh</a:t>
              </a:r>
              <a:endParaRPr lang="en-GB" sz="2200" b="1" kern="1200" dirty="0">
                <a:solidFill>
                  <a:schemeClr val="tx1"/>
                </a:solidFill>
                <a:latin typeface="Times New Roman" panose="02020603050405020304" pitchFamily="18" charset="0"/>
                <a:cs typeface="Times New Roman" panose="02020603050405020304" pitchFamily="18" charset="0"/>
              </a:endParaRPr>
            </a:p>
          </p:txBody>
        </p:sp>
      </p:grpSp>
      <p:grpSp>
        <p:nvGrpSpPr>
          <p:cNvPr id="45" name="Group 44">
            <a:extLst>
              <a:ext uri="{FF2B5EF4-FFF2-40B4-BE49-F238E27FC236}">
                <a16:creationId xmlns:a16="http://schemas.microsoft.com/office/drawing/2014/main" id="{28632F29-66EF-743A-8A95-B82EF5599607}"/>
              </a:ext>
            </a:extLst>
          </p:cNvPr>
          <p:cNvGrpSpPr/>
          <p:nvPr/>
        </p:nvGrpSpPr>
        <p:grpSpPr>
          <a:xfrm rot="5400000">
            <a:off x="3738979" y="3178770"/>
            <a:ext cx="336994" cy="455975"/>
            <a:chOff x="1821535" y="1583393"/>
            <a:chExt cx="350031" cy="409470"/>
          </a:xfrm>
          <a:solidFill>
            <a:schemeClr val="bg1"/>
          </a:solidFill>
        </p:grpSpPr>
        <p:sp>
          <p:nvSpPr>
            <p:cNvPr id="46" name="Arrow: Right 45">
              <a:extLst>
                <a:ext uri="{FF2B5EF4-FFF2-40B4-BE49-F238E27FC236}">
                  <a16:creationId xmlns:a16="http://schemas.microsoft.com/office/drawing/2014/main" id="{E1C08744-4491-3272-E1D5-020B132CAE4F}"/>
                </a:ext>
              </a:extLst>
            </p:cNvPr>
            <p:cNvSpPr/>
            <p:nvPr/>
          </p:nvSpPr>
          <p:spPr>
            <a:xfrm>
              <a:off x="1821535" y="1583393"/>
              <a:ext cx="350031" cy="409470"/>
            </a:xfrm>
            <a:prstGeom prst="rightArrow">
              <a:avLst>
                <a:gd name="adj1" fmla="val 60000"/>
                <a:gd name="adj2" fmla="val 58222"/>
              </a:avLst>
            </a:prstGeom>
            <a:grpFill/>
            <a:ln>
              <a:solidFill>
                <a:schemeClr val="accent1"/>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E5CD6D0E-7BBC-9E7F-17CA-5FA4C0131626}"/>
                </a:ext>
              </a:extLst>
            </p:cNvPr>
            <p:cNvSpPr txBox="1"/>
            <p:nvPr/>
          </p:nvSpPr>
          <p:spPr>
            <a:xfrm>
              <a:off x="1847601" y="1761571"/>
              <a:ext cx="218948" cy="149393"/>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183382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70651" y="3138249"/>
            <a:ext cx="5227177" cy="492443"/>
          </a:xfrm>
          <a:prstGeom prst="rect">
            <a:avLst/>
          </a:prstGeom>
          <a:solidFill>
            <a:schemeClr val="accent4">
              <a:lumMod val="20000"/>
              <a:lumOff val="80000"/>
            </a:schemeClr>
          </a:solidFill>
          <a:ln>
            <a:solidFill>
              <a:schemeClr val="accent1"/>
            </a:solidFill>
          </a:ln>
        </p:spPr>
        <p:txBody>
          <a:bodyPr wrap="square">
            <a:spAutoFit/>
          </a:bodyPr>
          <a:lstStyle/>
          <a:p>
            <a:pPr algn="ctr"/>
            <a:r>
              <a:rPr lang="en-US" sz="2600" b="1" dirty="0">
                <a:latin typeface="Times New Roman" panose="02020603050405020304" pitchFamily="18" charset="0"/>
                <a:cs typeface="Times New Roman" panose="02020603050405020304" pitchFamily="18" charset="0"/>
              </a:rPr>
              <a:t>XIN TRÂN TRỌNG CẢM ƠN!</a:t>
            </a:r>
          </a:p>
        </p:txBody>
      </p:sp>
    </p:spTree>
    <p:extLst>
      <p:ext uri="{BB962C8B-B14F-4D97-AF65-F5344CB8AC3E}">
        <p14:creationId xmlns:p14="http://schemas.microsoft.com/office/powerpoint/2010/main" val="2457813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39159" y="823524"/>
            <a:ext cx="5567680" cy="8128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PHẠM VI ĐIỀU CHỈNH, ĐỐI TƯỢNG ÁP DỤNG</a:t>
            </a:r>
          </a:p>
        </p:txBody>
      </p:sp>
      <p:sp>
        <p:nvSpPr>
          <p:cNvPr id="5" name="Rectangle 4"/>
          <p:cNvSpPr/>
          <p:nvPr/>
        </p:nvSpPr>
        <p:spPr>
          <a:xfrm>
            <a:off x="1615439" y="2306696"/>
            <a:ext cx="3647441" cy="13004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PHẠM VI ĐIỀU CHỈNH</a:t>
            </a:r>
            <a:r>
              <a:rPr lang="en-US" dirty="0">
                <a:solidFill>
                  <a:schemeClr val="tx1"/>
                </a:solidFill>
                <a:latin typeface="Times New Roman" panose="02020603050405020304" pitchFamily="18" charset="0"/>
                <a:cs typeface="Times New Roman" panose="02020603050405020304" pitchFamily="18" charset="0"/>
              </a:rPr>
              <a:t>: </a:t>
            </a:r>
          </a:p>
          <a:p>
            <a:pPr algn="ctr"/>
            <a:r>
              <a:rPr lang="en-US" dirty="0">
                <a:solidFill>
                  <a:schemeClr val="tx1"/>
                </a:solidFill>
                <a:latin typeface="Times New Roman" panose="02020603050405020304" pitchFamily="18" charset="0"/>
                <a:cs typeface="Times New Roman" panose="02020603050405020304" pitchFamily="18" charset="0"/>
              </a:rPr>
              <a:t>(</a:t>
            </a:r>
            <a:r>
              <a:rPr lang="en-US" dirty="0" err="1">
                <a:solidFill>
                  <a:schemeClr val="tx1"/>
                </a:solidFill>
                <a:latin typeface="Times New Roman" panose="02020603050405020304" pitchFamily="18" charset="0"/>
                <a:cs typeface="Times New Roman" panose="02020603050405020304" pitchFamily="18" charset="0"/>
              </a:rPr>
              <a:t>Quy</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định</a:t>
            </a:r>
            <a:r>
              <a:rPr lang="en-US" dirty="0">
                <a:solidFill>
                  <a:schemeClr val="tx1"/>
                </a:solidFill>
                <a:latin typeface="Times New Roman" panose="02020603050405020304" pitchFamily="18" charset="0"/>
                <a:cs typeface="Times New Roman" panose="02020603050405020304" pitchFamily="18" charset="0"/>
              </a:rPr>
              <a:t>, </a:t>
            </a:r>
            <a:r>
              <a:rPr lang="vi-VN" dirty="0">
                <a:solidFill>
                  <a:schemeClr val="tx1"/>
                </a:solidFill>
                <a:latin typeface="Times New Roman" panose="02020603050405020304" pitchFamily="18" charset="0"/>
                <a:cs typeface="Times New Roman" panose="02020603050405020304" pitchFamily="18" charset="0"/>
              </a:rPr>
              <a:t>hướng dẫn </a:t>
            </a:r>
            <a:r>
              <a:rPr lang="en-US" dirty="0" err="1">
                <a:solidFill>
                  <a:schemeClr val="tx1"/>
                </a:solidFill>
                <a:latin typeface="Times New Roman" panose="02020603050405020304" pitchFamily="18" charset="0"/>
                <a:cs typeface="Times New Roman" panose="02020603050405020304" pitchFamily="18" charset="0"/>
              </a:rPr>
              <a:t>nghiệp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vụ</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trong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việc</a:t>
            </a:r>
            <a:r>
              <a:rPr lang="en-US" dirty="0">
                <a:solidFill>
                  <a:schemeClr val="tx1"/>
                </a:solidFill>
                <a:latin typeface="Times New Roman" panose="02020603050405020304" pitchFamily="18" charset="0"/>
                <a:cs typeface="Times New Roman" panose="02020603050405020304" pitchFamily="18" charset="0"/>
              </a:rPr>
              <a:t> </a:t>
            </a:r>
            <a:r>
              <a:rPr lang="vi-VN" dirty="0">
                <a:solidFill>
                  <a:schemeClr val="tx1"/>
                </a:solidFill>
                <a:latin typeface="Times New Roman" panose="02020603050405020304" pitchFamily="18" charset="0"/>
                <a:cs typeface="Times New Roman" panose="02020603050405020304" pitchFamily="18" charset="0"/>
              </a:rPr>
              <a:t>thực hiện</a:t>
            </a:r>
            <a:r>
              <a:rPr lang="en-US" dirty="0">
                <a:solidFill>
                  <a:schemeClr val="tx1"/>
                </a:solidFill>
                <a:latin typeface="Times New Roman" panose="02020603050405020304" pitchFamily="18" charset="0"/>
                <a:cs typeface="Times New Roman" panose="02020603050405020304" pitchFamily="18" charset="0"/>
              </a:rPr>
              <a:t>)</a:t>
            </a:r>
          </a:p>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6497320" y="1905376"/>
            <a:ext cx="3256280" cy="80264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tx1"/>
                </a:solidFill>
                <a:latin typeface="Times New Roman" panose="02020603050405020304" pitchFamily="18" charset="0"/>
                <a:cs typeface="Times New Roman" panose="02020603050405020304" pitchFamily="18" charset="0"/>
              </a:rPr>
              <a:t>Tiểu</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dự</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án</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Giảm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nghèo</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về</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thông</a:t>
            </a:r>
            <a:r>
              <a:rPr lang="en-US" b="1" dirty="0" smtClean="0">
                <a:solidFill>
                  <a:schemeClr val="tx1"/>
                </a:solidFill>
                <a:latin typeface="Times New Roman" panose="02020603050405020304" pitchFamily="18" charset="0"/>
                <a:cs typeface="Times New Roman" panose="02020603050405020304" pitchFamily="18" charset="0"/>
              </a:rPr>
              <a:t> tin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7" name="Rectangle 6"/>
          <p:cNvSpPr/>
          <p:nvPr/>
        </p:nvSpPr>
        <p:spPr>
          <a:xfrm>
            <a:off x="6512636" y="2956936"/>
            <a:ext cx="3256280" cy="83312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noProof="1" smtClean="0">
                <a:solidFill>
                  <a:schemeClr val="tx1"/>
                </a:solidFill>
                <a:latin typeface="Times New Roman" panose="02020603050405020304" pitchFamily="18" charset="0"/>
                <a:cs typeface="Times New Roman" panose="02020603050405020304" pitchFamily="18" charset="0"/>
              </a:rPr>
              <a:t>Tiểu dự án Truyền thông </a:t>
            </a:r>
          </a:p>
          <a:p>
            <a:pPr algn="ctr"/>
            <a:r>
              <a:rPr lang="vi-VN" b="1" noProof="1" smtClean="0">
                <a:solidFill>
                  <a:schemeClr val="tx1"/>
                </a:solidFill>
                <a:latin typeface="Times New Roman" panose="02020603050405020304" pitchFamily="18" charset="0"/>
                <a:cs typeface="Times New Roman" panose="02020603050405020304" pitchFamily="18" charset="0"/>
              </a:rPr>
              <a:t>về Giảm nghèo đa chiều</a:t>
            </a:r>
            <a:endParaRPr lang="vi-VN" b="1" noProof="1">
              <a:solidFill>
                <a:schemeClr val="tx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1615439" y="4836160"/>
            <a:ext cx="3647441" cy="13004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ĐỐI TƯỢNG ÁP DỤNG</a:t>
            </a:r>
            <a:r>
              <a:rPr lang="en-US" dirty="0">
                <a:solidFill>
                  <a:schemeClr val="tx1"/>
                </a:solidFill>
                <a:latin typeface="Times New Roman" panose="02020603050405020304" pitchFamily="18" charset="0"/>
                <a:cs typeface="Times New Roman" panose="02020603050405020304" pitchFamily="18" charset="0"/>
              </a:rPr>
              <a:t>: </a:t>
            </a:r>
          </a:p>
        </p:txBody>
      </p:sp>
      <p:sp>
        <p:nvSpPr>
          <p:cNvPr id="13" name="Rectangle 12"/>
          <p:cNvSpPr/>
          <p:nvPr/>
        </p:nvSpPr>
        <p:spPr>
          <a:xfrm>
            <a:off x="6512636" y="4419600"/>
            <a:ext cx="3256280" cy="83312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C</a:t>
            </a:r>
            <a:r>
              <a:rPr lang="vi-VN" b="1" dirty="0">
                <a:solidFill>
                  <a:schemeClr val="tx1"/>
                </a:solidFill>
                <a:latin typeface="Times New Roman" panose="02020603050405020304" pitchFamily="18" charset="0"/>
                <a:cs typeface="Times New Roman" panose="02020603050405020304" pitchFamily="18" charset="0"/>
              </a:rPr>
              <a:t>ác </a:t>
            </a:r>
            <a:r>
              <a:rPr lang="en-US" b="1" dirty="0" err="1">
                <a:solidFill>
                  <a:schemeClr val="tx1"/>
                </a:solidFill>
                <a:latin typeface="Times New Roman" panose="02020603050405020304" pitchFamily="18" charset="0"/>
                <a:cs typeface="Times New Roman" panose="02020603050405020304" pitchFamily="18" charset="0"/>
              </a:rPr>
              <a:t>cơ</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quan</a:t>
            </a:r>
            <a:r>
              <a:rPr lang="en-US" b="1" dirty="0">
                <a:solidFill>
                  <a:schemeClr val="tx1"/>
                </a:solidFill>
                <a:latin typeface="Times New Roman" panose="02020603050405020304" pitchFamily="18" charset="0"/>
                <a:cs typeface="Times New Roman" panose="02020603050405020304" pitchFamily="18" charset="0"/>
              </a:rPr>
              <a:t>, </a:t>
            </a:r>
            <a:r>
              <a:rPr lang="vi-VN" b="1" dirty="0">
                <a:solidFill>
                  <a:schemeClr val="tx1"/>
                </a:solidFill>
                <a:latin typeface="Times New Roman" panose="02020603050405020304" pitchFamily="18" charset="0"/>
                <a:cs typeface="Times New Roman" panose="02020603050405020304" pitchFamily="18" charset="0"/>
              </a:rPr>
              <a:t>tổ chức</a:t>
            </a:r>
            <a:endParaRPr lang="en-US" b="1" dirty="0">
              <a:solidFill>
                <a:schemeClr val="tx1"/>
              </a:solidFill>
              <a:latin typeface="+mj-lt"/>
            </a:endParaRPr>
          </a:p>
        </p:txBody>
      </p:sp>
      <p:sp>
        <p:nvSpPr>
          <p:cNvPr id="14" name="Rectangle 13"/>
          <p:cNvSpPr/>
          <p:nvPr/>
        </p:nvSpPr>
        <p:spPr>
          <a:xfrm>
            <a:off x="6512636" y="5435600"/>
            <a:ext cx="3256280" cy="88391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anose="02020603050405020304" pitchFamily="18" charset="0"/>
                <a:cs typeface="Times New Roman" panose="02020603050405020304" pitchFamily="18" charset="0"/>
              </a:rPr>
              <a:t>C</a:t>
            </a:r>
            <a:r>
              <a:rPr lang="vi-VN" b="1" dirty="0" smtClean="0">
                <a:solidFill>
                  <a:schemeClr val="tx1"/>
                </a:solidFill>
                <a:latin typeface="Times New Roman" panose="02020603050405020304" pitchFamily="18" charset="0"/>
                <a:cs typeface="Times New Roman" panose="02020603050405020304" pitchFamily="18" charset="0"/>
              </a:rPr>
              <a:t>á </a:t>
            </a:r>
            <a:r>
              <a:rPr lang="vi-VN" b="1" dirty="0">
                <a:solidFill>
                  <a:schemeClr val="tx1"/>
                </a:solidFill>
                <a:latin typeface="Times New Roman" panose="02020603050405020304" pitchFamily="18" charset="0"/>
                <a:cs typeface="Times New Roman" panose="02020603050405020304" pitchFamily="18" charset="0"/>
              </a:rPr>
              <a:t>nhân có liên quan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7" name="Left Brace 16"/>
          <p:cNvSpPr/>
          <p:nvPr/>
        </p:nvSpPr>
        <p:spPr>
          <a:xfrm>
            <a:off x="5748055" y="4663440"/>
            <a:ext cx="279406" cy="1554480"/>
          </a:xfrm>
          <a:prstGeom prst="leftBrace">
            <a:avLst/>
          </a:prstGeom>
          <a:solidFill>
            <a:schemeClr val="accent6">
              <a:lumMod val="40000"/>
              <a:lumOff val="60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8" name="Left Brace 17"/>
          <p:cNvSpPr/>
          <p:nvPr/>
        </p:nvSpPr>
        <p:spPr>
          <a:xfrm>
            <a:off x="5740397" y="2068312"/>
            <a:ext cx="279406" cy="1554480"/>
          </a:xfrm>
          <a:prstGeom prst="leftBrace">
            <a:avLst/>
          </a:prstGeom>
          <a:solidFill>
            <a:schemeClr val="accent6">
              <a:lumMod val="40000"/>
              <a:lumOff val="60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6883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39159" y="545064"/>
            <a:ext cx="5567680" cy="8128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Times New Roman" panose="02020603050405020304" pitchFamily="18" charset="0"/>
                <a:cs typeface="Times New Roman" panose="02020603050405020304" pitchFamily="18" charset="0"/>
              </a:rPr>
              <a:t>NGUYÊN TẮC THỰC HIỆN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770861" y="1637137"/>
            <a:ext cx="10963968" cy="710511"/>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tx1"/>
                </a:solidFill>
                <a:effectLst/>
                <a:latin typeface="Times New Roman" panose="02020603050405020304" pitchFamily="18" charset="0"/>
                <a:ea typeface="Times New Roman" panose="02020603050405020304" pitchFamily="18" charset="0"/>
              </a:rPr>
              <a:t>1. </a:t>
            </a:r>
            <a:r>
              <a:rPr lang="vi-VN" sz="1800" b="1" dirty="0">
                <a:solidFill>
                  <a:schemeClr val="tx1"/>
                </a:solidFill>
                <a:effectLst/>
                <a:latin typeface="Times New Roman" panose="02020603050405020304" pitchFamily="18" charset="0"/>
                <a:ea typeface="Times New Roman" panose="02020603050405020304" pitchFamily="18" charset="0"/>
              </a:rPr>
              <a:t>Không trùng lặp với nội dung thực hiện ở các chương trình, đề án, dự án sử dụng ngân sách nhà nước khác</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7" name="Rectangle 6"/>
          <p:cNvSpPr/>
          <p:nvPr/>
        </p:nvSpPr>
        <p:spPr>
          <a:xfrm>
            <a:off x="770861" y="2470160"/>
            <a:ext cx="10963968" cy="66928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2. </a:t>
            </a:r>
            <a:r>
              <a:rPr lang="vi-VN" sz="1800" b="1" dirty="0">
                <a:solidFill>
                  <a:schemeClr val="tx1"/>
                </a:solidFill>
                <a:effectLst/>
                <a:latin typeface="Times New Roman" panose="02020603050405020304" pitchFamily="18" charset="0"/>
                <a:ea typeface="Calibri" panose="020F0502020204030204" pitchFamily="34" charset="0"/>
              </a:rPr>
              <a:t>Ưu tiên hỗ trợ thực hiện Dự án đối với </a:t>
            </a:r>
            <a:r>
              <a:rPr lang="vi-VN" sz="1800" b="1" dirty="0">
                <a:solidFill>
                  <a:schemeClr val="tx1"/>
                </a:solidFill>
                <a:effectLst/>
                <a:latin typeface="Times New Roman" panose="02020603050405020304" pitchFamily="18" charset="0"/>
                <a:ea typeface="Times New Roman" panose="02020603050405020304" pitchFamily="18" charset="0"/>
              </a:rPr>
              <a:t>các xã có điều kiện </a:t>
            </a:r>
            <a:r>
              <a:rPr lang="en-US" sz="1800" b="1" dirty="0">
                <a:solidFill>
                  <a:schemeClr val="tx1"/>
                </a:solidFill>
                <a:effectLst/>
                <a:latin typeface="Times New Roman" panose="02020603050405020304" pitchFamily="18" charset="0"/>
                <a:ea typeface="Times New Roman" panose="02020603050405020304" pitchFamily="18" charset="0"/>
              </a:rPr>
              <a:t>KTXH </a:t>
            </a:r>
            <a:r>
              <a:rPr lang="vi-VN" sz="1800" b="1" dirty="0">
                <a:solidFill>
                  <a:schemeClr val="tx1"/>
                </a:solidFill>
                <a:effectLst/>
                <a:latin typeface="Times New Roman" panose="02020603050405020304" pitchFamily="18" charset="0"/>
                <a:ea typeface="Times New Roman" panose="02020603050405020304" pitchFamily="18" charset="0"/>
              </a:rPr>
              <a:t>đặc biệt khó khăn khu vực biên giới, vùng bãi ngang, ven biển và hải đảo</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770861" y="5140373"/>
            <a:ext cx="10963968" cy="59334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5. </a:t>
            </a:r>
            <a:r>
              <a:rPr lang="en-US" b="1" dirty="0" err="1">
                <a:solidFill>
                  <a:schemeClr val="tx1"/>
                </a:solidFill>
                <a:latin typeface="Times New Roman" panose="02020603050405020304" pitchFamily="18" charset="0"/>
                <a:cs typeface="Times New Roman" panose="02020603050405020304" pitchFamily="18" charset="0"/>
              </a:rPr>
              <a:t>Quản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lý</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sử</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dụng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nguồn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vốn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thực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hiện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Dự</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án</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đúng</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quy</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định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của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pháp</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luật</a:t>
            </a:r>
            <a:r>
              <a:rPr lang="en-US" b="1">
                <a:solidFill>
                  <a:schemeClr val="tx1"/>
                </a:solidFill>
                <a:latin typeface="Times New Roman" panose="02020603050405020304" pitchFamily="18" charset="0"/>
                <a:cs typeface="Times New Roman" panose="02020603050405020304" pitchFamily="18" charset="0"/>
              </a:rPr>
              <a:t>; đ</a:t>
            </a:r>
            <a:r>
              <a:rPr lang="vi-VN" b="1" dirty="0">
                <a:solidFill>
                  <a:schemeClr val="tx1"/>
                </a:solidFill>
                <a:latin typeface="Times New Roman" panose="02020603050405020304" pitchFamily="18" charset="0"/>
                <a:cs typeface="Times New Roman" panose="02020603050405020304" pitchFamily="18" charset="0"/>
              </a:rPr>
              <a:t>ảm bảo tiết kiệm, hiệu quả</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770861" y="3282864"/>
            <a:ext cx="10963968" cy="69888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3. </a:t>
            </a:r>
            <a:r>
              <a:rPr lang="vi-VN" sz="1800" b="1" dirty="0">
                <a:solidFill>
                  <a:schemeClr val="tx1"/>
                </a:solidFill>
                <a:effectLst/>
                <a:latin typeface="Times New Roman" panose="02020603050405020304" pitchFamily="18" charset="0"/>
                <a:ea typeface="Times New Roman" panose="02020603050405020304" pitchFamily="18" charset="0"/>
              </a:rPr>
              <a:t>Quy định rõ các nội dung nhiệm vụ đặc thù của Tiểu dự án giảm nghèo về thông tin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770861" y="4188469"/>
            <a:ext cx="10963968" cy="698884"/>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4. </a:t>
            </a:r>
            <a:r>
              <a:rPr lang="vi-VN" sz="1800" b="1" dirty="0">
                <a:solidFill>
                  <a:srgbClr val="000000"/>
                </a:solidFill>
                <a:effectLst/>
                <a:latin typeface="Times New Roman" panose="02020603050405020304" pitchFamily="18" charset="0"/>
                <a:ea typeface="Calibri" panose="020F0502020204030204" pitchFamily="34" charset="0"/>
              </a:rPr>
              <a:t>Xác định </a:t>
            </a:r>
            <a:r>
              <a:rPr lang="vi-VN" sz="1800" b="1" dirty="0">
                <a:solidFill>
                  <a:schemeClr val="tx1"/>
                </a:solidFill>
                <a:effectLst/>
                <a:latin typeface="Times New Roman" panose="02020603050405020304" pitchFamily="18" charset="0"/>
                <a:ea typeface="Calibri" panose="020F0502020204030204" pitchFamily="34" charset="0"/>
              </a:rPr>
              <a:t>rõ trách nhiệm của</a:t>
            </a:r>
            <a:r>
              <a:rPr lang="vi-VN" sz="1800" b="1" dirty="0">
                <a:solidFill>
                  <a:schemeClr val="tx1"/>
                </a:solidFill>
                <a:effectLst/>
                <a:latin typeface="Times New Roman" panose="02020603050405020304" pitchFamily="18" charset="0"/>
                <a:ea typeface="Times New Roman" panose="02020603050405020304" pitchFamily="18" charset="0"/>
              </a:rPr>
              <a:t> các bộ, cơ quan Trung ương, địa phương và các</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cơ</a:t>
            </a:r>
            <a:r>
              <a:rPr lang="en-US" sz="1800" b="1" dirty="0">
                <a:solidFill>
                  <a:schemeClr val="tx1"/>
                </a:solidFill>
                <a:effectLst/>
                <a:latin typeface="Times New Roman" panose="02020603050405020304" pitchFamily="18" charset="0"/>
                <a:ea typeface="Times New Roman" panose="02020603050405020304" pitchFamily="18" charset="0"/>
              </a:rPr>
              <a:t> </a:t>
            </a:r>
            <a:r>
              <a:rPr lang="en-US" sz="1800" b="1" dirty="0" err="1">
                <a:solidFill>
                  <a:schemeClr val="tx1"/>
                </a:solidFill>
                <a:effectLst/>
                <a:latin typeface="Times New Roman" panose="02020603050405020304" pitchFamily="18" charset="0"/>
                <a:ea typeface="Times New Roman" panose="02020603050405020304" pitchFamily="18" charset="0"/>
              </a:rPr>
              <a:t>quan</a:t>
            </a:r>
            <a:r>
              <a:rPr lang="en-US" sz="1800" b="1" dirty="0">
                <a:solidFill>
                  <a:schemeClr val="tx1"/>
                </a:solidFill>
                <a:effectLst/>
                <a:latin typeface="Times New Roman" panose="02020603050405020304" pitchFamily="18" charset="0"/>
                <a:ea typeface="Times New Roman" panose="02020603050405020304" pitchFamily="18" charset="0"/>
              </a:rPr>
              <a:t>,</a:t>
            </a:r>
            <a:r>
              <a:rPr lang="vi-VN" sz="1800" b="1" dirty="0">
                <a:solidFill>
                  <a:schemeClr val="tx1"/>
                </a:solidFill>
                <a:effectLst/>
                <a:latin typeface="Times New Roman" panose="02020603050405020304" pitchFamily="18" charset="0"/>
                <a:ea typeface="Times New Roman" panose="02020603050405020304" pitchFamily="18" charset="0"/>
              </a:rPr>
              <a:t> tổ chức, cá nhân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770860" y="5877137"/>
            <a:ext cx="10963968" cy="577066"/>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Times New Roman" panose="02020603050405020304" pitchFamily="18" charset="0"/>
                <a:cs typeface="Times New Roman" panose="02020603050405020304" pitchFamily="18" charset="0"/>
              </a:rPr>
              <a:t>6</a:t>
            </a:r>
            <a:r>
              <a:rPr lang="en-US" b="1">
                <a:solidFill>
                  <a:schemeClr val="tx1"/>
                </a:solidFill>
                <a:latin typeface="Times New Roman" panose="02020603050405020304" pitchFamily="18" charset="0"/>
                <a:cs typeface="Times New Roman" panose="02020603050405020304" pitchFamily="18" charset="0"/>
              </a:rPr>
              <a:t>. </a:t>
            </a:r>
            <a:r>
              <a:rPr lang="vi-VN" b="1" dirty="0">
                <a:solidFill>
                  <a:schemeClr val="tx1"/>
                </a:solidFill>
                <a:latin typeface="Times New Roman" panose="02020603050405020304" pitchFamily="18" charset="0"/>
                <a:cs typeface="Times New Roman" panose="02020603050405020304" pitchFamily="18" charset="0"/>
              </a:rPr>
              <a:t>Bảo đảm công khai, minh bạch trong việc sử dụng các nguồn kinh phí được phân bổ thực hiện Dự án</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2592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027756" y="974407"/>
            <a:ext cx="2501268" cy="4496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1. </a:t>
            </a:r>
            <a:r>
              <a:rPr lang="en-US" dirty="0" err="1">
                <a:solidFill>
                  <a:schemeClr val="tx1"/>
                </a:solidFill>
                <a:latin typeface="Times New Roman" panose="02020603050405020304" pitchFamily="18" charset="0"/>
                <a:cs typeface="Times New Roman" panose="02020603050405020304" pitchFamily="18" charset="0"/>
              </a:rPr>
              <a:t>Đối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tượng</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235845" y="1813090"/>
            <a:ext cx="3920540" cy="13644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smtClean="0">
                <a:solidFill>
                  <a:schemeClr val="tx1"/>
                </a:solidFill>
                <a:latin typeface="Times New Roman" panose="02020603050405020304" pitchFamily="18" charset="0"/>
                <a:cs typeface="Times New Roman" panose="02020603050405020304" pitchFamily="18" charset="0"/>
              </a:rPr>
              <a:t>a) </a:t>
            </a:r>
            <a:r>
              <a:rPr lang="vi-VN" dirty="0" smtClean="0">
                <a:solidFill>
                  <a:schemeClr val="tx1"/>
                </a:solidFill>
                <a:latin typeface="Times New Roman" panose="02020603050405020304" pitchFamily="18" charset="0"/>
                <a:cs typeface="Times New Roman" panose="02020603050405020304" pitchFamily="18" charset="0"/>
              </a:rPr>
              <a:t>Lãnh </a:t>
            </a:r>
            <a:r>
              <a:rPr lang="vi-VN" dirty="0">
                <a:solidFill>
                  <a:schemeClr val="tx1"/>
                </a:solidFill>
                <a:latin typeface="Times New Roman" panose="02020603050405020304" pitchFamily="18" charset="0"/>
                <a:cs typeface="Times New Roman" panose="02020603050405020304" pitchFamily="18" charset="0"/>
              </a:rPr>
              <a:t>đạo, phóng viên, biên tập viên các cơ quan báo chí; cán bộ cơ quan chủ quản báo chí, cơ quan quản lý nhà nước về báo chí</a:t>
            </a:r>
            <a:r>
              <a:rPr lang="vi-VN" dirty="0" smtClean="0">
                <a:solidFill>
                  <a:schemeClr val="tx1"/>
                </a:solidFill>
                <a:latin typeface="Times New Roman" panose="02020603050405020304" pitchFamily="18" charset="0"/>
                <a:cs typeface="Times New Roman" panose="02020603050405020304" pitchFamily="18" charset="0"/>
              </a:rPr>
              <a:t>;</a:t>
            </a:r>
            <a:endParaRPr lang="en-US" sz="2000" dirty="0">
              <a:solidFill>
                <a:schemeClr val="tx1"/>
              </a:solidFill>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4257246" y="1813091"/>
            <a:ext cx="3858054" cy="13644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Xây dựng chương trình, tài liệu (tài liệu in, điện tử) phục vụ công tác bồi dưỡng, tập huấn bao gồm cả tiếng dân tộc thiểu số (nếu có</a:t>
            </a:r>
            <a:r>
              <a:rPr lang="vi-VN" sz="1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33ED286B-C659-59C3-B441-E8C85E88870E}"/>
              </a:ext>
            </a:extLst>
          </p:cNvPr>
          <p:cNvSpPr/>
          <p:nvPr/>
        </p:nvSpPr>
        <p:spPr>
          <a:xfrm>
            <a:off x="4257246" y="3275061"/>
            <a:ext cx="3858054" cy="114587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latin typeface="Times New Roman" panose="02020603050405020304" pitchFamily="18" charset="0"/>
                <a:ea typeface="Times New Roman" panose="02020603050405020304" pitchFamily="18" charset="0"/>
              </a:rPr>
              <a:t>Xây dựng, phát triển nền tảng công nghệ phục vụ công tác bồi dưỡng, tập </a:t>
            </a:r>
            <a:r>
              <a:rPr lang="vi-VN" dirty="0" smtClean="0">
                <a:solidFill>
                  <a:schemeClr val="tx1"/>
                </a:solidFill>
                <a:latin typeface="Times New Roman" panose="02020603050405020304" pitchFamily="18" charset="0"/>
                <a:ea typeface="Times New Roman" panose="02020603050405020304" pitchFamily="18" charset="0"/>
              </a:rPr>
              <a:t>huấn</a:t>
            </a:r>
            <a:r>
              <a:rPr lang="en-US" dirty="0" smtClean="0">
                <a:solidFill>
                  <a:schemeClr val="tx1"/>
                </a:solidFill>
                <a:latin typeface="Times New Roman" panose="02020603050405020304" pitchFamily="18" charset="0"/>
                <a:ea typeface="Times New Roman" panose="02020603050405020304" pitchFamily="18" charset="0"/>
              </a:rPr>
              <a:t>;</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4514850" y="1032046"/>
            <a:ext cx="3350644" cy="39204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2. </a:t>
            </a:r>
            <a:r>
              <a:rPr lang="en-US" dirty="0" err="1">
                <a:solidFill>
                  <a:schemeClr val="tx1"/>
                </a:solidFill>
                <a:latin typeface="Times New Roman" panose="02020603050405020304" pitchFamily="18" charset="0"/>
                <a:cs typeface="Times New Roman" panose="02020603050405020304" pitchFamily="18" charset="0"/>
              </a:rPr>
              <a:t>Nội</a:t>
            </a:r>
            <a:r>
              <a:rPr lang="en-US" dirty="0">
                <a:solidFill>
                  <a:schemeClr val="tx1"/>
                </a:solidFill>
                <a:latin typeface="Times New Roman" panose="02020603050405020304" pitchFamily="18" charset="0"/>
                <a:cs typeface="Times New Roman" panose="02020603050405020304" pitchFamily="18" charset="0"/>
              </a:rPr>
              <a:t> dung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8216162" y="1810694"/>
            <a:ext cx="2052436" cy="38309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6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1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ương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ts val="1800"/>
              </a:lnSpc>
              <a:spcBef>
                <a:spcPts val="0"/>
              </a:spcBef>
              <a:buNone/>
            </a:pPr>
            <a:r>
              <a:rPr lang="en-US" sz="1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1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TTTT</a:t>
            </a:r>
            <a:r>
              <a:rPr lang="en-US" sz="1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ts val="1800"/>
              </a:lnSpc>
              <a:spcBef>
                <a:spcPts val="0"/>
              </a:spcBef>
              <a:buNone/>
            </a:pP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Xây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dựng, phát triển nền tảng công nghệ phục vụ công tác bồi dưỡng, tập huấn</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Xây dựng</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chương trình, tài liệu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thù</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ổ chức các lớp bồi dưỡng, tập huấn</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ts val="1800"/>
              </a:lnSpc>
              <a:spcBef>
                <a:spcPts val="0"/>
              </a:spcBef>
              <a:buNone/>
            </a:pP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Tổ</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chức</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tổ</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chức</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600" dirty="0" err="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xã</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ts val="1800"/>
              </a:lnSpc>
              <a:spcBef>
                <a:spcPts val="0"/>
              </a:spcBef>
              <a:buNone/>
            </a:pP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Xây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dựng</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chương trình, tài liệu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thù</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t</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ổ chức các lớp bồi dưỡng, tập huấn</a:t>
            </a: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10339058" y="1813090"/>
            <a:ext cx="1629623" cy="38285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600"/>
              </a:spcBef>
              <a:spcAft>
                <a:spcPts val="800"/>
              </a:spcAft>
              <a:buNone/>
            </a:pPr>
            <a:r>
              <a:rPr lang="en-US" sz="16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UBND </a:t>
            </a:r>
            <a:r>
              <a:rPr lang="en-US" sz="16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cấp</a:t>
            </a:r>
            <a:r>
              <a:rPr lang="en-US" sz="16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tỉnh</a:t>
            </a:r>
            <a:r>
              <a:rPr lang="en-US" sz="1600" spc="-2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ts val="1800"/>
              </a:lnSpc>
              <a:spcBef>
                <a:spcPts val="600"/>
              </a:spcBef>
              <a:spcAft>
                <a:spcPts val="800"/>
              </a:spcAft>
            </a:pP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Xây dựng</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chương trình,</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tài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thù</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ngoài chương trình, tài liệu do </a:t>
            </a:r>
            <a:r>
              <a:rPr lang="vi-VN" sz="16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Trung</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vi-VN" sz="16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ương </a:t>
            </a:r>
            <a:r>
              <a:rPr lang="vi-VN"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xây d</a:t>
            </a:r>
            <a:r>
              <a:rPr lang="en-US" sz="16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ựng</a:t>
            </a:r>
            <a:r>
              <a:rPr lang="en-US" sz="16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ts val="1800"/>
              </a:lnSpc>
              <a:spcBef>
                <a:spcPts val="600"/>
              </a:spcBef>
              <a:spcAft>
                <a:spcPts val="800"/>
              </a:spcAft>
            </a:pPr>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ổ chức các lớp bồi dưỡng, tập huấn</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spc="-2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1600" dirty="0">
                <a:solidFill>
                  <a:schemeClr val="tx1"/>
                </a:solidFill>
                <a:latin typeface="Times New Roman" panose="02020603050405020304" pitchFamily="18" charset="0"/>
                <a:ea typeface="Calibri" panose="020F0502020204030204" pitchFamily="34" charset="0"/>
              </a:rPr>
              <a:t> </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52" name="Group 51">
            <a:extLst>
              <a:ext uri="{FF2B5EF4-FFF2-40B4-BE49-F238E27FC236}">
                <a16:creationId xmlns:a16="http://schemas.microsoft.com/office/drawing/2014/main" id="{B5B49A4A-9C80-AC05-1188-8E5BF2CF36BC}"/>
              </a:ext>
            </a:extLst>
          </p:cNvPr>
          <p:cNvGrpSpPr/>
          <p:nvPr/>
        </p:nvGrpSpPr>
        <p:grpSpPr>
          <a:xfrm rot="5400000">
            <a:off x="1536477" y="1413811"/>
            <a:ext cx="307548" cy="581917"/>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098053" y="244831"/>
            <a:ext cx="10113860" cy="597902"/>
          </a:xfrm>
          <a:solidFill>
            <a:schemeClr val="accent4">
              <a:lumMod val="20000"/>
              <a:lumOff val="80000"/>
            </a:schemeClr>
          </a:solidFill>
          <a:ln>
            <a:solidFill>
              <a:schemeClr val="accent1"/>
            </a:solidFill>
          </a:ln>
        </p:spPr>
        <p:txBody>
          <a:bodyPr>
            <a:noAutofit/>
          </a:bodyPr>
          <a:lstStyle/>
          <a:p>
            <a:pPr algn="ctr"/>
            <a:r>
              <a:rPr lang="en-US" sz="2200" b="1" spc="-40" dirty="0" smtClean="0">
                <a:effectLst/>
                <a:latin typeface="Times New Roman" panose="02020603050405020304" pitchFamily="18" charset="0"/>
                <a:ea typeface="Times New Roman" panose="02020603050405020304" pitchFamily="18" charset="0"/>
              </a:rPr>
              <a:t>1. NÂNG CAO NĂNG LỰC CHO CÁN BỘ THÔNG TIN VÀ TRUYỀN THÔNG</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8503920" y="1021804"/>
            <a:ext cx="3131955" cy="39356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3. </a:t>
            </a:r>
            <a:r>
              <a:rPr lang="en-US" dirty="0" err="1">
                <a:solidFill>
                  <a:schemeClr val="tx1"/>
                </a:solidFill>
                <a:latin typeface="Times New Roman" panose="02020603050405020304" pitchFamily="18" charset="0"/>
                <a:cs typeface="Times New Roman" panose="02020603050405020304" pitchFamily="18" charset="0"/>
              </a:rPr>
              <a:t>Tổ</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chức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endParaRPr lang="en-US" dirty="0">
              <a:solidFill>
                <a:schemeClr val="tx1"/>
              </a:solidFill>
              <a:latin typeface="Times New Roman" panose="02020603050405020304" pitchFamily="18" charset="0"/>
              <a:cs typeface="Times New Roman" panose="02020603050405020304" pitchFamily="18" charset="0"/>
            </a:endParaRPr>
          </a:p>
        </p:txBody>
      </p:sp>
      <p:grpSp>
        <p:nvGrpSpPr>
          <p:cNvPr id="43" name="Group 42">
            <a:extLst>
              <a:ext uri="{FF2B5EF4-FFF2-40B4-BE49-F238E27FC236}">
                <a16:creationId xmlns:a16="http://schemas.microsoft.com/office/drawing/2014/main" id="{F0A1A270-7736-1583-C3B0-FA90CB548F3A}"/>
              </a:ext>
            </a:extLst>
          </p:cNvPr>
          <p:cNvGrpSpPr/>
          <p:nvPr/>
        </p:nvGrpSpPr>
        <p:grpSpPr>
          <a:xfrm rot="5400000">
            <a:off x="2657023" y="1368358"/>
            <a:ext cx="307548" cy="581917"/>
            <a:chOff x="1821527" y="1583388"/>
            <a:chExt cx="350031" cy="409470"/>
          </a:xfrm>
        </p:grpSpPr>
        <p:sp>
          <p:nvSpPr>
            <p:cNvPr id="44" name="Arrow: Right 43">
              <a:extLst>
                <a:ext uri="{FF2B5EF4-FFF2-40B4-BE49-F238E27FC236}">
                  <a16:creationId xmlns:a16="http://schemas.microsoft.com/office/drawing/2014/main" id="{338936AE-83AA-AA29-220B-847057DED33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8" name="Arrow: Right 4">
              <a:extLst>
                <a:ext uri="{FF2B5EF4-FFF2-40B4-BE49-F238E27FC236}">
                  <a16:creationId xmlns:a16="http://schemas.microsoft.com/office/drawing/2014/main" id="{0EA69E7E-AED6-7CF6-090A-B65E591A9CA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7" name="Group 66">
            <a:extLst>
              <a:ext uri="{FF2B5EF4-FFF2-40B4-BE49-F238E27FC236}">
                <a16:creationId xmlns:a16="http://schemas.microsoft.com/office/drawing/2014/main" id="{93C727D3-4F54-1BD5-C8CB-34375D95BE30}"/>
              </a:ext>
            </a:extLst>
          </p:cNvPr>
          <p:cNvGrpSpPr/>
          <p:nvPr/>
        </p:nvGrpSpPr>
        <p:grpSpPr>
          <a:xfrm rot="5400000">
            <a:off x="5404757" y="1379171"/>
            <a:ext cx="307548" cy="581917"/>
            <a:chOff x="1821527" y="1583388"/>
            <a:chExt cx="350031" cy="409470"/>
          </a:xfrm>
        </p:grpSpPr>
        <p:sp>
          <p:nvSpPr>
            <p:cNvPr id="68" name="Arrow: Right 67">
              <a:extLst>
                <a:ext uri="{FF2B5EF4-FFF2-40B4-BE49-F238E27FC236}">
                  <a16:creationId xmlns:a16="http://schemas.microsoft.com/office/drawing/2014/main" id="{24A7BFC5-2B05-2024-436A-5EC89A06509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0" name="Arrow: Right 4">
              <a:extLst>
                <a:ext uri="{FF2B5EF4-FFF2-40B4-BE49-F238E27FC236}">
                  <a16:creationId xmlns:a16="http://schemas.microsoft.com/office/drawing/2014/main" id="{1A087D85-D22F-FB4B-E7B0-AC5ACBB408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76" name="Group 75">
            <a:extLst>
              <a:ext uri="{FF2B5EF4-FFF2-40B4-BE49-F238E27FC236}">
                <a16:creationId xmlns:a16="http://schemas.microsoft.com/office/drawing/2014/main" id="{F6DE1A93-BE41-B69B-AD53-BB1208C69DFA}"/>
              </a:ext>
            </a:extLst>
          </p:cNvPr>
          <p:cNvGrpSpPr/>
          <p:nvPr/>
        </p:nvGrpSpPr>
        <p:grpSpPr>
          <a:xfrm rot="5400000">
            <a:off x="7040755" y="1387375"/>
            <a:ext cx="307548" cy="581917"/>
            <a:chOff x="1821527" y="1583388"/>
            <a:chExt cx="350031" cy="409470"/>
          </a:xfrm>
        </p:grpSpPr>
        <p:sp>
          <p:nvSpPr>
            <p:cNvPr id="77" name="Arrow: Right 76">
              <a:extLst>
                <a:ext uri="{FF2B5EF4-FFF2-40B4-BE49-F238E27FC236}">
                  <a16:creationId xmlns:a16="http://schemas.microsoft.com/office/drawing/2014/main" id="{87DE3FDA-AA68-21A2-B2AB-89354E014437}"/>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418E5897-E38D-EC9F-4C4A-E9665539454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79" name="Group 78">
            <a:extLst>
              <a:ext uri="{FF2B5EF4-FFF2-40B4-BE49-F238E27FC236}">
                <a16:creationId xmlns:a16="http://schemas.microsoft.com/office/drawing/2014/main" id="{EAAB64D0-5BEE-9622-8C3D-F1666EA0D64D}"/>
              </a:ext>
            </a:extLst>
          </p:cNvPr>
          <p:cNvGrpSpPr/>
          <p:nvPr/>
        </p:nvGrpSpPr>
        <p:grpSpPr>
          <a:xfrm rot="5400000">
            <a:off x="8970999" y="1382645"/>
            <a:ext cx="307548" cy="581917"/>
            <a:chOff x="1821527" y="1583388"/>
            <a:chExt cx="350031" cy="409470"/>
          </a:xfrm>
        </p:grpSpPr>
        <p:sp>
          <p:nvSpPr>
            <p:cNvPr id="80" name="Arrow: Right 79">
              <a:extLst>
                <a:ext uri="{FF2B5EF4-FFF2-40B4-BE49-F238E27FC236}">
                  <a16:creationId xmlns:a16="http://schemas.microsoft.com/office/drawing/2014/main" id="{EBA06205-07D0-84C6-08A0-41B8C2C2755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1" name="Arrow: Right 4">
              <a:extLst>
                <a:ext uri="{FF2B5EF4-FFF2-40B4-BE49-F238E27FC236}">
                  <a16:creationId xmlns:a16="http://schemas.microsoft.com/office/drawing/2014/main" id="{202D8EDA-8706-06C2-D428-021FBDEEC51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82" name="Group 81">
            <a:extLst>
              <a:ext uri="{FF2B5EF4-FFF2-40B4-BE49-F238E27FC236}">
                <a16:creationId xmlns:a16="http://schemas.microsoft.com/office/drawing/2014/main" id="{3ECADFE0-613C-4FEE-BB5E-1C5DD5FFB95A}"/>
              </a:ext>
            </a:extLst>
          </p:cNvPr>
          <p:cNvGrpSpPr/>
          <p:nvPr/>
        </p:nvGrpSpPr>
        <p:grpSpPr>
          <a:xfrm rot="5400000">
            <a:off x="10739929" y="1370446"/>
            <a:ext cx="307548" cy="581917"/>
            <a:chOff x="1821527" y="1583388"/>
            <a:chExt cx="350031" cy="409470"/>
          </a:xfrm>
        </p:grpSpPr>
        <p:sp>
          <p:nvSpPr>
            <p:cNvPr id="83" name="Arrow: Right 82">
              <a:extLst>
                <a:ext uri="{FF2B5EF4-FFF2-40B4-BE49-F238E27FC236}">
                  <a16:creationId xmlns:a16="http://schemas.microsoft.com/office/drawing/2014/main" id="{C6D0F202-F772-19DE-D9AA-199BB6CBE2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4" name="Arrow: Right 4">
              <a:extLst>
                <a:ext uri="{FF2B5EF4-FFF2-40B4-BE49-F238E27FC236}">
                  <a16:creationId xmlns:a16="http://schemas.microsoft.com/office/drawing/2014/main" id="{6C6FE2DC-9F1E-5D0B-1AE4-4E28FF33CDA3}"/>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37" name="Rectangle 36">
            <a:extLst>
              <a:ext uri="{FF2B5EF4-FFF2-40B4-BE49-F238E27FC236}">
                <a16:creationId xmlns:a16="http://schemas.microsoft.com/office/drawing/2014/main" id="{9FA18046-4C28-68F6-C27E-D588FE1C0FEE}"/>
              </a:ext>
            </a:extLst>
          </p:cNvPr>
          <p:cNvSpPr/>
          <p:nvPr/>
        </p:nvSpPr>
        <p:spPr>
          <a:xfrm>
            <a:off x="235845" y="3275061"/>
            <a:ext cx="3920540" cy="12536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latin typeface="+mj-lt"/>
              </a:rPr>
              <a:t>b) Cán bộ làm công tác thông tin cơ sở; ưu tiên công chức văn hóa - xã hội cấp xã, phụ trách đài truyền thanh cấp xã</a:t>
            </a:r>
            <a:r>
              <a:rPr lang="vi-VN" dirty="0" smtClean="0">
                <a:solidFill>
                  <a:schemeClr val="tx1"/>
                </a:solidFill>
                <a:latin typeface="+mj-lt"/>
              </a:rPr>
              <a:t>;</a:t>
            </a:r>
            <a:endParaRPr lang="en-US" dirty="0">
              <a:solidFill>
                <a:schemeClr val="tx1"/>
              </a:solidFill>
              <a:latin typeface="+mj-lt"/>
            </a:endParaRPr>
          </a:p>
        </p:txBody>
      </p:sp>
      <p:sp>
        <p:nvSpPr>
          <p:cNvPr id="38" name="Rectangle 37">
            <a:extLst>
              <a:ext uri="{FF2B5EF4-FFF2-40B4-BE49-F238E27FC236}">
                <a16:creationId xmlns:a16="http://schemas.microsoft.com/office/drawing/2014/main" id="{9FA18046-4C28-68F6-C27E-D588FE1C0FEE}"/>
              </a:ext>
            </a:extLst>
          </p:cNvPr>
          <p:cNvSpPr/>
          <p:nvPr/>
        </p:nvSpPr>
        <p:spPr>
          <a:xfrm>
            <a:off x="235845" y="4570602"/>
            <a:ext cx="3920540" cy="10710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latin typeface="+mj-lt"/>
              </a:rPr>
              <a:t>c) Cán bộ làm công tác thông tin, tuyên truyền thuộc cơ quan Đảng và các tổ chức chính trị - xã hội</a:t>
            </a:r>
            <a:r>
              <a:rPr lang="en-US" dirty="0">
                <a:solidFill>
                  <a:schemeClr val="tx1"/>
                </a:solidFill>
                <a:latin typeface="+mj-lt"/>
              </a:rPr>
              <a:t>;</a:t>
            </a:r>
            <a:endParaRPr lang="en-US" dirty="0">
              <a:solidFill>
                <a:schemeClr val="tx1"/>
              </a:solidFill>
              <a:latin typeface="+mj-lt"/>
            </a:endParaRPr>
          </a:p>
        </p:txBody>
      </p:sp>
      <p:sp>
        <p:nvSpPr>
          <p:cNvPr id="39" name="Rectangle 38">
            <a:extLst>
              <a:ext uri="{FF2B5EF4-FFF2-40B4-BE49-F238E27FC236}">
                <a16:creationId xmlns:a16="http://schemas.microsoft.com/office/drawing/2014/main" id="{9FA18046-4C28-68F6-C27E-D588FE1C0FEE}"/>
              </a:ext>
            </a:extLst>
          </p:cNvPr>
          <p:cNvSpPr/>
          <p:nvPr/>
        </p:nvSpPr>
        <p:spPr>
          <a:xfrm>
            <a:off x="235845" y="5708837"/>
            <a:ext cx="3920540" cy="10710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latin typeface="+mj-lt"/>
              </a:rPr>
              <a:t>d) Cán bộ làm công tác thông tin đối ngoại của các cơ quan, tổ chức ở Trung ương và địa </a:t>
            </a:r>
            <a:r>
              <a:rPr lang="vi-VN" dirty="0" smtClean="0">
                <a:solidFill>
                  <a:schemeClr val="tx1"/>
                </a:solidFill>
                <a:latin typeface="+mj-lt"/>
              </a:rPr>
              <a:t>phương</a:t>
            </a:r>
            <a:r>
              <a:rPr lang="en-US" dirty="0">
                <a:solidFill>
                  <a:schemeClr val="tx1"/>
                </a:solidFill>
                <a:latin typeface="+mj-lt"/>
              </a:rPr>
              <a:t>.</a:t>
            </a:r>
            <a:endParaRPr lang="en-US" dirty="0">
              <a:solidFill>
                <a:schemeClr val="tx1"/>
              </a:solidFill>
              <a:latin typeface="+mj-lt"/>
            </a:endParaRPr>
          </a:p>
        </p:txBody>
      </p:sp>
      <p:sp>
        <p:nvSpPr>
          <p:cNvPr id="45" name="Rectangle 44">
            <a:extLst>
              <a:ext uri="{FF2B5EF4-FFF2-40B4-BE49-F238E27FC236}">
                <a16:creationId xmlns:a16="http://schemas.microsoft.com/office/drawing/2014/main" id="{33ED286B-C659-59C3-B441-E8C85E88870E}"/>
              </a:ext>
            </a:extLst>
          </p:cNvPr>
          <p:cNvSpPr/>
          <p:nvPr/>
        </p:nvSpPr>
        <p:spPr>
          <a:xfrm>
            <a:off x="4269765" y="4570602"/>
            <a:ext cx="3833016" cy="10710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 chức các lớp bồi dưỡng, tập huấn cho các đối </a:t>
            </a:r>
            <a:r>
              <a:rPr lang="vi-VN" sz="1800" spc="-2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1800" spc="-2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5550428" y="5963122"/>
            <a:ext cx="4788631" cy="646331"/>
          </a:xfrm>
          <a:prstGeom prst="rect">
            <a:avLst/>
          </a:prstGeom>
          <a:solidFill>
            <a:schemeClr val="accent4">
              <a:lumMod val="20000"/>
              <a:lumOff val="80000"/>
            </a:schemeClr>
          </a:solidFill>
          <a:ln>
            <a:solidFill>
              <a:schemeClr val="accent1"/>
            </a:solidFill>
          </a:ln>
        </p:spPr>
        <p:txBody>
          <a:bodyPr wrap="square" rtlCol="0">
            <a:spAutoFit/>
          </a:bodyPr>
          <a:lstStyle/>
          <a:p>
            <a:pPr algn="ctr"/>
            <a:r>
              <a:rPr lang="en-US" b="1" dirty="0" err="1" smtClean="0"/>
              <a:t>Quản</a:t>
            </a:r>
            <a:r>
              <a:rPr lang="en-US" b="1" dirty="0" smtClean="0"/>
              <a:t> </a:t>
            </a:r>
            <a:r>
              <a:rPr lang="en-US" b="1" dirty="0" err="1" smtClean="0"/>
              <a:t>lý</a:t>
            </a:r>
            <a:r>
              <a:rPr lang="en-US" b="1" dirty="0" smtClean="0"/>
              <a:t> </a:t>
            </a:r>
            <a:r>
              <a:rPr lang="en-US" b="1" dirty="0" err="1" smtClean="0"/>
              <a:t>tài</a:t>
            </a:r>
            <a:r>
              <a:rPr lang="en-US" b="1" dirty="0" smtClean="0"/>
              <a:t> </a:t>
            </a:r>
            <a:r>
              <a:rPr lang="en-US" b="1" dirty="0" err="1" smtClean="0"/>
              <a:t>chính</a:t>
            </a:r>
            <a:r>
              <a:rPr lang="en-US" b="1" dirty="0" smtClean="0"/>
              <a:t>: </a:t>
            </a:r>
            <a:r>
              <a:rPr lang="en-US" b="1" dirty="0" err="1" smtClean="0"/>
              <a:t>Thực</a:t>
            </a:r>
            <a:r>
              <a:rPr lang="en-US" b="1" dirty="0" smtClean="0"/>
              <a:t> </a:t>
            </a:r>
            <a:r>
              <a:rPr lang="en-US" b="1" dirty="0" err="1" smtClean="0"/>
              <a:t>hiện</a:t>
            </a:r>
            <a:r>
              <a:rPr lang="en-US" b="1" dirty="0" smtClean="0"/>
              <a:t> </a:t>
            </a:r>
            <a:r>
              <a:rPr lang="en-US" b="1" dirty="0" err="1" smtClean="0"/>
              <a:t>theo</a:t>
            </a:r>
            <a:r>
              <a:rPr lang="en-US" b="1" dirty="0" smtClean="0"/>
              <a:t> </a:t>
            </a:r>
            <a:r>
              <a:rPr lang="en-US" b="1" dirty="0" err="1" smtClean="0"/>
              <a:t>khoản</a:t>
            </a:r>
            <a:r>
              <a:rPr lang="en-US" b="1" dirty="0" smtClean="0"/>
              <a:t> 1 </a:t>
            </a:r>
            <a:r>
              <a:rPr lang="en-US" b="1" dirty="0" err="1" smtClean="0"/>
              <a:t>Điều</a:t>
            </a:r>
            <a:r>
              <a:rPr lang="en-US" b="1" dirty="0" smtClean="0"/>
              <a:t> 4 </a:t>
            </a:r>
            <a:r>
              <a:rPr lang="en-US" b="1" dirty="0" err="1" smtClean="0"/>
              <a:t>Thông</a:t>
            </a:r>
            <a:r>
              <a:rPr lang="en-US" b="1" dirty="0" smtClean="0"/>
              <a:t> </a:t>
            </a:r>
            <a:r>
              <a:rPr lang="en-US" b="1" dirty="0" err="1" smtClean="0"/>
              <a:t>tư</a:t>
            </a:r>
            <a:r>
              <a:rPr lang="en-US" b="1" dirty="0" smtClean="0"/>
              <a:t> </a:t>
            </a:r>
            <a:r>
              <a:rPr lang="en-US" b="1" dirty="0" err="1" smtClean="0"/>
              <a:t>số</a:t>
            </a:r>
            <a:r>
              <a:rPr lang="en-US" b="1" dirty="0" smtClean="0"/>
              <a:t> 46/2022/TT-BTC</a:t>
            </a:r>
            <a:endParaRPr lang="en-US" b="1" dirty="0"/>
          </a:p>
        </p:txBody>
      </p:sp>
    </p:spTree>
    <p:extLst>
      <p:ext uri="{BB962C8B-B14F-4D97-AF65-F5344CB8AC3E}">
        <p14:creationId xmlns:p14="http://schemas.microsoft.com/office/powerpoint/2010/main" val="2531103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203492" y="1262338"/>
            <a:ext cx="2159564"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Địa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thiết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lập</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141161" y="2038351"/>
            <a:ext cx="950295" cy="40032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tx1"/>
                </a:solidFill>
                <a:effectLst/>
                <a:latin typeface="Times New Roman" panose="02020603050405020304" pitchFamily="18" charset="0"/>
                <a:ea typeface="Calibri" panose="020F0502020204030204" pitchFamily="34" charset="0"/>
              </a:rPr>
              <a:t>Tại</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khu</a:t>
            </a:r>
            <a:r>
              <a:rPr lang="en-US" sz="1800" dirty="0">
                <a:solidFill>
                  <a:schemeClr val="tx1"/>
                </a:solidFill>
                <a:effectLst/>
                <a:latin typeface="Times New Roman" panose="02020603050405020304" pitchFamily="18" charset="0"/>
                <a:ea typeface="Calibri" panose="020F0502020204030204" pitchFamily="34" charset="0"/>
              </a:rPr>
              <a:t> </a:t>
            </a:r>
            <a:r>
              <a:rPr lang="en-US" sz="1800" dirty="0" err="1">
                <a:solidFill>
                  <a:schemeClr val="tx1"/>
                </a:solidFill>
                <a:effectLst/>
                <a:latin typeface="Times New Roman" panose="02020603050405020304" pitchFamily="18" charset="0"/>
                <a:ea typeface="Calibri" panose="020F0502020204030204" pitchFamily="34" charset="0"/>
              </a:rPr>
              <a:t>vực</a:t>
            </a:r>
            <a:r>
              <a:rPr lang="en-US" sz="1800" dirty="0">
                <a:solidFill>
                  <a:schemeClr val="tx1"/>
                </a:solidFill>
                <a:effectLst/>
                <a:latin typeface="Times New Roman" panose="02020603050405020304" pitchFamily="18" charset="0"/>
                <a:ea typeface="Calibri" panose="020F0502020204030204" pitchFamily="34" charset="0"/>
              </a:rPr>
              <a:t> c</a:t>
            </a:r>
            <a:r>
              <a:rPr lang="vi-VN" sz="1800" dirty="0">
                <a:solidFill>
                  <a:schemeClr val="tx1"/>
                </a:solidFill>
                <a:effectLst/>
                <a:latin typeface="Times New Roman" panose="02020603050405020304" pitchFamily="18" charset="0"/>
                <a:ea typeface="Calibri" panose="020F0502020204030204" pitchFamily="34" charset="0"/>
              </a:rPr>
              <a:t>ửa khẩu biên giới; ưu tiên cửa khẩu biên giới đất liền</a:t>
            </a:r>
            <a:r>
              <a:rPr lang="en-US" sz="1800" dirty="0">
                <a:solidFill>
                  <a:schemeClr val="tx1"/>
                </a:solidFill>
                <a:effectLst/>
                <a:latin typeface="Times New Roman" panose="02020603050405020304" pitchFamily="18" charset="0"/>
                <a:ea typeface="Calibri" panose="020F0502020204030204" pitchFamily="34" charset="0"/>
              </a:rPr>
              <a:t>.</a:t>
            </a:r>
            <a:endParaRPr lang="en-US" sz="2000" dirty="0">
              <a:solidFill>
                <a:schemeClr val="tx1"/>
              </a:solidFill>
            </a:endParaRPr>
          </a:p>
        </p:txBody>
      </p:sp>
      <p:sp>
        <p:nvSpPr>
          <p:cNvPr id="19" name="Rectangle 18">
            <a:extLst>
              <a:ext uri="{FF2B5EF4-FFF2-40B4-BE49-F238E27FC236}">
                <a16:creationId xmlns:a16="http://schemas.microsoft.com/office/drawing/2014/main" id="{9FA18046-4C28-68F6-C27E-D588FE1C0FEE}"/>
              </a:ext>
            </a:extLst>
          </p:cNvPr>
          <p:cNvSpPr/>
          <p:nvPr/>
        </p:nvSpPr>
        <p:spPr>
          <a:xfrm>
            <a:off x="1244269" y="2033146"/>
            <a:ext cx="1008029" cy="40084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ea typeface="Times New Roman" panose="02020603050405020304" pitchFamily="18" charset="0"/>
              </a:rPr>
              <a:t>P</a:t>
            </a:r>
            <a:r>
              <a:rPr lang="vi-VN" sz="1800" dirty="0">
                <a:solidFill>
                  <a:schemeClr val="tx1"/>
                </a:solidFill>
                <a:effectLst/>
                <a:latin typeface="Times New Roman" panose="02020603050405020304" pitchFamily="18" charset="0"/>
                <a:ea typeface="Times New Roman" panose="02020603050405020304" pitchFamily="18" charset="0"/>
              </a:rPr>
              <a:t>hải có đủ điều kiện về không gian</a:t>
            </a:r>
            <a:r>
              <a:rPr lang="en-US" sz="1800" dirty="0">
                <a:solidFill>
                  <a:schemeClr val="tx1"/>
                </a:solidFill>
                <a:effectLst/>
                <a:latin typeface="Times New Roman" panose="02020603050405020304" pitchFamily="18" charset="0"/>
                <a:ea typeface="Times New Roman" panose="02020603050405020304" pitchFamily="18" charset="0"/>
              </a:rPr>
              <a:t>,</a:t>
            </a:r>
            <a:r>
              <a:rPr lang="vi-VN" sz="1800" dirty="0">
                <a:solidFill>
                  <a:schemeClr val="tx1"/>
                </a:solidFill>
                <a:effectLst/>
                <a:latin typeface="Times New Roman" panose="02020603050405020304" pitchFamily="18" charset="0"/>
                <a:ea typeface="Times New Roman" panose="02020603050405020304" pitchFamily="18" charset="0"/>
              </a:rPr>
              <a:t> vị trí xây dựng, lắp đặt, phát huy được hiệu quả</a:t>
            </a:r>
            <a:r>
              <a:rPr lang="en-US" sz="1800" dirty="0">
                <a:solidFill>
                  <a:schemeClr val="tx1"/>
                </a:solidFill>
                <a:effectLst/>
                <a:latin typeface="Times New Roman" panose="02020603050405020304" pitchFamily="18" charset="0"/>
                <a:ea typeface="Times New Roman" panose="02020603050405020304" pitchFamily="18" charset="0"/>
              </a:rPr>
              <a:t>.</a:t>
            </a:r>
            <a:endParaRPr lang="en-US" sz="2000" dirty="0">
              <a:solidFill>
                <a:schemeClr val="tx1"/>
              </a:solidFill>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7375387" y="1262338"/>
            <a:ext cx="1571624" cy="50965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4. </a:t>
            </a:r>
            <a:r>
              <a:rPr lang="en-US" sz="1400" b="1" dirty="0" err="1">
                <a:solidFill>
                  <a:schemeClr val="tx1"/>
                </a:solidFill>
                <a:latin typeface="Times New Roman" panose="02020603050405020304" pitchFamily="18" charset="0"/>
                <a:cs typeface="Times New Roman" panose="02020603050405020304" pitchFamily="18" charset="0"/>
              </a:rPr>
              <a:t>Quản</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lý</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khai</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thác</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vận</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hành</a:t>
            </a:r>
            <a:endParaRPr lang="en-US" sz="1400"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2598647" y="1262338"/>
            <a:ext cx="2879275"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2.Nội dung,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7468834" y="2043141"/>
            <a:ext cx="1376825" cy="399843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effectLst/>
                <a:latin typeface="Times New Roman" panose="02020603050405020304" pitchFamily="18" charset="0"/>
                <a:ea typeface="Calibri" panose="020F0502020204030204" pitchFamily="34" charset="0"/>
              </a:rPr>
              <a:t>B</a:t>
            </a:r>
            <a:r>
              <a:rPr lang="vi-VN" sz="1600" dirty="0">
                <a:solidFill>
                  <a:schemeClr val="tx1"/>
                </a:solidFill>
                <a:effectLst/>
                <a:latin typeface="Times New Roman" panose="02020603050405020304" pitchFamily="18" charset="0"/>
                <a:ea typeface="Calibri" panose="020F0502020204030204" pitchFamily="34" charset="0"/>
              </a:rPr>
              <a:t>ao gồm công tác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phổ</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biến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sản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thông</a:t>
            </a:r>
            <a:r>
              <a:rPr lang="en-US" sz="1600" dirty="0">
                <a:solidFill>
                  <a:schemeClr val="tx1"/>
                </a:solidFill>
                <a:effectLst/>
                <a:latin typeface="Times New Roman" panose="02020603050405020304" pitchFamily="18" charset="0"/>
                <a:ea typeface="Calibri" panose="020F0502020204030204" pitchFamily="34" charset="0"/>
              </a:rPr>
              <a:t> tin,</a:t>
            </a:r>
            <a:r>
              <a:rPr lang="en-US" sz="1600" dirty="0">
                <a:solidFill>
                  <a:srgbClr val="FF0000"/>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tuyên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truyền</a:t>
            </a:r>
            <a:r>
              <a:rPr lang="en-US" sz="1600" dirty="0">
                <a:solidFill>
                  <a:schemeClr val="tx1"/>
                </a:solidFill>
                <a:effectLst/>
                <a:latin typeface="Times New Roman" panose="02020603050405020304" pitchFamily="18" charset="0"/>
                <a:ea typeface="Calibri" panose="020F0502020204030204" pitchFamily="34" charset="0"/>
              </a:rPr>
              <a:t>,</a:t>
            </a:r>
            <a:r>
              <a:rPr lang="vi-VN" sz="1600" dirty="0">
                <a:solidFill>
                  <a:schemeClr val="tx1"/>
                </a:solidFill>
                <a:effectLst/>
                <a:latin typeface="Times New Roman" panose="02020603050405020304" pitchFamily="18" charset="0"/>
                <a:ea typeface="Calibri" panose="020F0502020204030204" pitchFamily="34" charset="0"/>
              </a:rPr>
              <a:t> bảo quản, bảo vệ </a:t>
            </a:r>
            <a:r>
              <a:rPr lang="en-US" sz="1600" dirty="0">
                <a:solidFill>
                  <a:schemeClr val="tx1"/>
                </a:solidFill>
                <a:effectLst/>
                <a:latin typeface="Times New Roman" panose="02020603050405020304" pitchFamily="18" charset="0"/>
                <a:ea typeface="Calibri" panose="020F0502020204030204" pitchFamily="34" charset="0"/>
              </a:rPr>
              <a:t>an </a:t>
            </a:r>
            <a:r>
              <a:rPr lang="en-US" sz="1600" dirty="0" err="1">
                <a:solidFill>
                  <a:schemeClr val="tx1"/>
                </a:solidFill>
                <a:effectLst/>
                <a:latin typeface="Times New Roman" panose="02020603050405020304" pitchFamily="18" charset="0"/>
                <a:ea typeface="Calibri" panose="020F0502020204030204" pitchFamily="34" charset="0"/>
              </a:rPr>
              <a:t>toàn</a:t>
            </a:r>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hệ thống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thiết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bị</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sửa</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chữa</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thường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xuyên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duy</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trì</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hoạt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động</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phát</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các</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sản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thông</a:t>
            </a:r>
            <a:r>
              <a:rPr lang="en-US" sz="1600" dirty="0">
                <a:solidFill>
                  <a:schemeClr val="tx1"/>
                </a:solidFill>
                <a:effectLst/>
                <a:latin typeface="Times New Roman" panose="02020603050405020304" pitchFamily="18" charset="0"/>
                <a:ea typeface="Calibri" panose="020F0502020204030204" pitchFamily="34" charset="0"/>
              </a:rPr>
              <a:t> tin </a:t>
            </a:r>
            <a:r>
              <a:rPr lang="en-US" sz="1600" dirty="0" err="1">
                <a:solidFill>
                  <a:schemeClr val="tx1"/>
                </a:solidFill>
                <a:effectLst/>
                <a:latin typeface="Times New Roman" panose="02020603050405020304" pitchFamily="18" charset="0"/>
                <a:ea typeface="Calibri" panose="020F0502020204030204" pitchFamily="34" charset="0"/>
              </a:rPr>
              <a:t>trên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cụm</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thông</a:t>
            </a:r>
            <a:r>
              <a:rPr lang="en-US" sz="1600" dirty="0">
                <a:solidFill>
                  <a:schemeClr val="tx1"/>
                </a:solidFill>
                <a:effectLst/>
                <a:latin typeface="Times New Roman" panose="02020603050405020304" pitchFamily="18" charset="0"/>
                <a:ea typeface="Calibri" panose="020F0502020204030204" pitchFamily="34" charset="0"/>
              </a:rPr>
              <a:t> tin </a:t>
            </a:r>
            <a:r>
              <a:rPr lang="en-US" sz="1600" dirty="0" err="1">
                <a:solidFill>
                  <a:schemeClr val="tx1"/>
                </a:solidFill>
                <a:effectLst/>
                <a:latin typeface="Times New Roman" panose="02020603050405020304" pitchFamily="18" charset="0"/>
                <a:ea typeface="Calibri" panose="020F0502020204030204" pitchFamily="34" charset="0"/>
              </a:rPr>
              <a:t>điện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tử</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2412508" y="2048781"/>
            <a:ext cx="1063216" cy="39927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Thiết</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lập</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mới</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cụm</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TTĐT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tại</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khẩu</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biên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cụm</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TTĐT; </a:t>
            </a:r>
          </a:p>
          <a:p>
            <a:pPr algn="just"/>
            <a:r>
              <a:rPr lang="en-US" sz="1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a:t>
            </a:r>
            <a:r>
              <a:rPr lang="en-US" sz="1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hư</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hỏng</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cụm</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TTĐT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a:solidFill>
                  <a:schemeClr val="tx1"/>
                </a:solidFill>
                <a:effectLst/>
                <a:latin typeface="Times New Roman" panose="02020603050405020304" pitchFamily="18" charset="0"/>
                <a:ea typeface="Calibri" panose="020F0502020204030204" pitchFamily="34" charset="0"/>
              </a:rPr>
              <a:t> </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33ED286B-C659-59C3-B441-E8C85E88870E}"/>
              </a:ext>
            </a:extLst>
          </p:cNvPr>
          <p:cNvSpPr/>
          <p:nvPr/>
        </p:nvSpPr>
        <p:spPr>
          <a:xfrm>
            <a:off x="3585153" y="2048780"/>
            <a:ext cx="993650" cy="399279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just">
              <a:lnSpc>
                <a:spcPts val="1800"/>
              </a:lnSpc>
              <a:spcBef>
                <a:spcPts val="600"/>
              </a:spcBef>
              <a:spcAft>
                <a:spcPts val="0"/>
              </a:spcAft>
            </a:pP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Kết</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cấu</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TTĐT </a:t>
            </a:r>
            <a:r>
              <a:rPr lang="vi-VN"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bao gồm hệ thống các thiết bị điện tử màn hình cỡ lớn, được lắp đặt cố định tại địa điểm thiết lập</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600" dirty="0">
              <a:solidFill>
                <a:schemeClr val="tx1"/>
              </a:solidFill>
              <a:latin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5850255" y="1266368"/>
            <a:ext cx="1353303" cy="4912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Times New Roman" panose="02020603050405020304" pitchFamily="18" charset="0"/>
                <a:cs typeface="Times New Roman" panose="02020603050405020304" pitchFamily="18" charset="0"/>
              </a:rPr>
              <a:t>3. </a:t>
            </a:r>
            <a:r>
              <a:rPr lang="en-US" sz="1400" b="1" dirty="0" err="1">
                <a:solidFill>
                  <a:schemeClr val="tx1"/>
                </a:solidFill>
                <a:latin typeface="Times New Roman" panose="02020603050405020304" pitchFamily="18" charset="0"/>
                <a:cs typeface="Times New Roman" panose="02020603050405020304" pitchFamily="18" charset="0"/>
              </a:rPr>
              <a:t>Cung</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cấp</a:t>
            </a:r>
            <a:r>
              <a:rPr lang="en-US" sz="1400" b="1" dirty="0">
                <a:solidFill>
                  <a:schemeClr val="tx1"/>
                </a:solidFill>
                <a:latin typeface="Times New Roman" panose="02020603050405020304" pitchFamily="18" charset="0"/>
                <a:cs typeface="Times New Roman" panose="02020603050405020304" pitchFamily="18" charset="0"/>
              </a:rPr>
              <a:t> </a:t>
            </a:r>
            <a:r>
              <a:rPr lang="en-US" sz="1400" b="1" dirty="0" err="1">
                <a:solidFill>
                  <a:schemeClr val="tx1"/>
                </a:solidFill>
                <a:latin typeface="Times New Roman" panose="02020603050405020304" pitchFamily="18" charset="0"/>
                <a:cs typeface="Times New Roman" panose="02020603050405020304" pitchFamily="18" charset="0"/>
              </a:rPr>
              <a:t>nội</a:t>
            </a:r>
            <a:r>
              <a:rPr lang="en-US" sz="1400" b="1" dirty="0">
                <a:solidFill>
                  <a:schemeClr val="tx1"/>
                </a:solidFill>
                <a:latin typeface="Times New Roman" panose="02020603050405020304" pitchFamily="18" charset="0"/>
                <a:cs typeface="Times New Roman" panose="02020603050405020304" pitchFamily="18" charset="0"/>
              </a:rPr>
              <a:t> dung</a:t>
            </a:r>
          </a:p>
        </p:txBody>
      </p:sp>
      <p:sp>
        <p:nvSpPr>
          <p:cNvPr id="35" name="Rectangle 34">
            <a:extLst>
              <a:ext uri="{FF2B5EF4-FFF2-40B4-BE49-F238E27FC236}">
                <a16:creationId xmlns:a16="http://schemas.microsoft.com/office/drawing/2014/main" id="{C0AA79C7-35E9-13F0-2FC7-3DE3C717EF75}"/>
              </a:ext>
            </a:extLst>
          </p:cNvPr>
          <p:cNvSpPr/>
          <p:nvPr/>
        </p:nvSpPr>
        <p:spPr>
          <a:xfrm>
            <a:off x="4698926" y="2038148"/>
            <a:ext cx="954439" cy="400342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 lượng màn hình và diện tích màn hình được xác định tùy theo yêu cầu, phù hợp với vị trí lắp đặt, hiệu quả </a:t>
            </a:r>
            <a:r>
              <a:rPr lang="vi-VN"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thông tin, tuyên truyền</a:t>
            </a:r>
            <a:r>
              <a:rPr lang="en-US" sz="1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5850256" y="2024872"/>
            <a:ext cx="1295340" cy="40166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smtClean="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Sản xuất và cung cấp </a:t>
            </a:r>
            <a:r>
              <a:rPr lang="en-US" sz="1600" dirty="0" err="1">
                <a:solidFill>
                  <a:schemeClr val="tx1"/>
                </a:solidFill>
                <a:effectLst/>
                <a:latin typeface="Times New Roman" panose="02020603050405020304" pitchFamily="18" charset="0"/>
                <a:ea typeface="Calibri" panose="020F0502020204030204" pitchFamily="34" charset="0"/>
              </a:rPr>
              <a:t>sản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phẩm</a:t>
            </a:r>
            <a:r>
              <a:rPr lang="vi-VN" sz="1600" dirty="0">
                <a:solidFill>
                  <a:schemeClr val="tx1"/>
                </a:solidFill>
                <a:effectLst/>
                <a:latin typeface="Times New Roman" panose="02020603050405020304" pitchFamily="18" charset="0"/>
                <a:ea typeface="Calibri" panose="020F0502020204030204" pitchFamily="34" charset="0"/>
              </a:rPr>
              <a:t> thông tin, tuyên truyền dùng chung toàn quốc hoặc khu vực</a:t>
            </a:r>
            <a:endParaRPr lang="en-US" sz="1600" dirty="0">
              <a:solidFill>
                <a:schemeClr val="tx1"/>
              </a:solidFill>
              <a:effectLst/>
              <a:latin typeface="Times New Roman" panose="02020603050405020304" pitchFamily="18" charset="0"/>
              <a:ea typeface="Calibri" panose="020F0502020204030204" pitchFamily="34" charset="0"/>
            </a:endParaRPr>
          </a:p>
          <a:p>
            <a:pPr algn="just"/>
            <a:r>
              <a:rPr lang="en-US" sz="1600" dirty="0">
                <a:solidFill>
                  <a:schemeClr val="tx1"/>
                </a:solidFill>
                <a:effectLst/>
                <a:latin typeface="Times New Roman" panose="02020603050405020304" pitchFamily="18" charset="0"/>
                <a:ea typeface="Calibri" panose="020F0502020204030204" pitchFamily="34" charset="0"/>
              </a:rPr>
              <a:t>- </a:t>
            </a:r>
            <a:r>
              <a:rPr lang="vi-VN" sz="1600" dirty="0">
                <a:solidFill>
                  <a:schemeClr val="tx1"/>
                </a:solidFill>
                <a:effectLst/>
                <a:latin typeface="Times New Roman" panose="02020603050405020304" pitchFamily="18" charset="0"/>
                <a:ea typeface="Calibri" panose="020F0502020204030204" pitchFamily="34" charset="0"/>
              </a:rPr>
              <a:t>Sản xuất và cung cấp nội dung thông tin, tuyên truyền theo yêu cầu đặc thù của địa phương</a:t>
            </a:r>
            <a:r>
              <a:rPr lang="en-US" sz="1600" dirty="0">
                <a:solidFill>
                  <a:schemeClr val="tx1"/>
                </a:solidFill>
                <a:effectLst/>
                <a:latin typeface="Times New Roman" panose="02020603050405020304" pitchFamily="18" charset="0"/>
                <a:ea typeface="Calibri" panose="020F0502020204030204" pitchFamily="34" charset="0"/>
              </a:rPr>
              <a:t>.</a:t>
            </a:r>
            <a:r>
              <a:rPr lang="vi-VN" sz="1600" dirty="0">
                <a:solidFill>
                  <a:schemeClr val="tx1"/>
                </a:solidFill>
                <a:effectLst/>
                <a:latin typeface="Times New Roman" panose="02020603050405020304" pitchFamily="18" charset="0"/>
                <a:ea typeface="Calibri" panose="020F0502020204030204" pitchFamily="34" charset="0"/>
              </a:rPr>
              <a:t> </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09E5DC6C-D927-3426-186F-E31435415772}"/>
              </a:ext>
            </a:extLst>
          </p:cNvPr>
          <p:cNvGrpSpPr/>
          <p:nvPr/>
        </p:nvGrpSpPr>
        <p:grpSpPr>
          <a:xfrm rot="5400000">
            <a:off x="8030951" y="1613232"/>
            <a:ext cx="260975" cy="638080"/>
            <a:chOff x="1821527" y="1583388"/>
            <a:chExt cx="350031" cy="409470"/>
          </a:xfrm>
        </p:grpSpPr>
        <p:sp>
          <p:nvSpPr>
            <p:cNvPr id="46" name="Arrow: Right 45">
              <a:extLst>
                <a:ext uri="{FF2B5EF4-FFF2-40B4-BE49-F238E27FC236}">
                  <a16:creationId xmlns:a16="http://schemas.microsoft.com/office/drawing/2014/main" id="{9F1FB827-7B43-F336-7275-FD6E5A9A1C7C}"/>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Arrow: Right 4">
              <a:extLst>
                <a:ext uri="{FF2B5EF4-FFF2-40B4-BE49-F238E27FC236}">
                  <a16:creationId xmlns:a16="http://schemas.microsoft.com/office/drawing/2014/main" id="{9296DECC-9214-57D1-9858-CCA4651BD6C9}"/>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9" name="Group 48">
            <a:extLst>
              <a:ext uri="{FF2B5EF4-FFF2-40B4-BE49-F238E27FC236}">
                <a16:creationId xmlns:a16="http://schemas.microsoft.com/office/drawing/2014/main" id="{4520277F-6063-8983-4405-411FA3710383}"/>
              </a:ext>
            </a:extLst>
          </p:cNvPr>
          <p:cNvGrpSpPr/>
          <p:nvPr/>
        </p:nvGrpSpPr>
        <p:grpSpPr>
          <a:xfrm rot="5400000">
            <a:off x="494471" y="1683312"/>
            <a:ext cx="315038" cy="437432"/>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2" name="Group 51">
            <a:extLst>
              <a:ext uri="{FF2B5EF4-FFF2-40B4-BE49-F238E27FC236}">
                <a16:creationId xmlns:a16="http://schemas.microsoft.com/office/drawing/2014/main" id="{B5B49A4A-9C80-AC05-1188-8E5BF2CF36BC}"/>
              </a:ext>
            </a:extLst>
          </p:cNvPr>
          <p:cNvGrpSpPr/>
          <p:nvPr/>
        </p:nvGrpSpPr>
        <p:grpSpPr>
          <a:xfrm rot="5400000">
            <a:off x="1509042" y="1666961"/>
            <a:ext cx="273229" cy="442591"/>
            <a:chOff x="1821527" y="1583388"/>
            <a:chExt cx="350031" cy="409470"/>
          </a:xfrm>
        </p:grpSpPr>
        <p:sp>
          <p:nvSpPr>
            <p:cNvPr id="53" name="Arrow: Right 52">
              <a:extLst>
                <a:ext uri="{FF2B5EF4-FFF2-40B4-BE49-F238E27FC236}">
                  <a16:creationId xmlns:a16="http://schemas.microsoft.com/office/drawing/2014/main" id="{C0FD2A1F-CA8F-574A-21DC-879A991087D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Arrow: Right 4">
              <a:extLst>
                <a:ext uri="{FF2B5EF4-FFF2-40B4-BE49-F238E27FC236}">
                  <a16:creationId xmlns:a16="http://schemas.microsoft.com/office/drawing/2014/main" id="{8A5CDA39-6651-8FFC-6DB8-C5A4CB6E08E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2726666" y="1655715"/>
            <a:ext cx="305657" cy="469195"/>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8" name="Group 57">
            <a:extLst>
              <a:ext uri="{FF2B5EF4-FFF2-40B4-BE49-F238E27FC236}">
                <a16:creationId xmlns:a16="http://schemas.microsoft.com/office/drawing/2014/main" id="{2CC5D287-8ACF-FFF7-2B10-15BD06006862}"/>
              </a:ext>
            </a:extLst>
          </p:cNvPr>
          <p:cNvGrpSpPr/>
          <p:nvPr/>
        </p:nvGrpSpPr>
        <p:grpSpPr>
          <a:xfrm rot="5400000">
            <a:off x="3940368" y="1631598"/>
            <a:ext cx="311768" cy="523540"/>
            <a:chOff x="1821527" y="1583388"/>
            <a:chExt cx="350031" cy="409470"/>
          </a:xfrm>
        </p:grpSpPr>
        <p:sp>
          <p:nvSpPr>
            <p:cNvPr id="59" name="Arrow: Right 58">
              <a:extLst>
                <a:ext uri="{FF2B5EF4-FFF2-40B4-BE49-F238E27FC236}">
                  <a16:creationId xmlns:a16="http://schemas.microsoft.com/office/drawing/2014/main" id="{433B82E5-B139-BB6E-E9F6-A82FE0B55BD6}"/>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0" name="Arrow: Right 4">
              <a:extLst>
                <a:ext uri="{FF2B5EF4-FFF2-40B4-BE49-F238E27FC236}">
                  <a16:creationId xmlns:a16="http://schemas.microsoft.com/office/drawing/2014/main" id="{F2925846-52DE-FA4A-2416-D48DD85780F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61" name="Group 60">
            <a:extLst>
              <a:ext uri="{FF2B5EF4-FFF2-40B4-BE49-F238E27FC236}">
                <a16:creationId xmlns:a16="http://schemas.microsoft.com/office/drawing/2014/main" id="{B82BFF54-CAF8-9DD4-F271-49EC5FBA8148}"/>
              </a:ext>
            </a:extLst>
          </p:cNvPr>
          <p:cNvGrpSpPr/>
          <p:nvPr/>
        </p:nvGrpSpPr>
        <p:grpSpPr>
          <a:xfrm rot="5400000">
            <a:off x="6339824" y="1605563"/>
            <a:ext cx="247802" cy="617773"/>
            <a:chOff x="1821527" y="1583388"/>
            <a:chExt cx="350031" cy="409470"/>
          </a:xfrm>
        </p:grpSpPr>
        <p:sp>
          <p:nvSpPr>
            <p:cNvPr id="62" name="Arrow: Right 61">
              <a:extLst>
                <a:ext uri="{FF2B5EF4-FFF2-40B4-BE49-F238E27FC236}">
                  <a16:creationId xmlns:a16="http://schemas.microsoft.com/office/drawing/2014/main" id="{AC47EDEC-2B6A-E23C-757F-8DA847AAFDA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3" name="Arrow: Right 4">
              <a:extLst>
                <a:ext uri="{FF2B5EF4-FFF2-40B4-BE49-F238E27FC236}">
                  <a16:creationId xmlns:a16="http://schemas.microsoft.com/office/drawing/2014/main" id="{2E8ABAC7-E632-F2F4-8B50-B957F587AE0E}"/>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9153" y="0"/>
            <a:ext cx="11883990" cy="1084293"/>
          </a:xfrm>
          <a:solidFill>
            <a:schemeClr val="accent4">
              <a:lumMod val="20000"/>
              <a:lumOff val="80000"/>
            </a:schemeClr>
          </a:solidFill>
          <a:ln>
            <a:solidFill>
              <a:schemeClr val="accent1"/>
            </a:solidFill>
          </a:ln>
        </p:spPr>
        <p:txBody>
          <a:bodyPr>
            <a:noAutofit/>
          </a:bodyPr>
          <a:lstStyle/>
          <a:p>
            <a:pPr algn="ctr"/>
            <a:r>
              <a:rPr lang="en-US" sz="2200" b="1" dirty="0" smtClean="0"/>
              <a:t>2. </a:t>
            </a:r>
            <a:r>
              <a:rPr lang="vi-VN" sz="2200" b="1" dirty="0" smtClean="0"/>
              <a:t>THIẾT LẬP </a:t>
            </a:r>
            <a:r>
              <a:rPr lang="vi-VN" sz="2200" b="1" dirty="0" smtClean="0">
                <a:effectLst/>
                <a:latin typeface="Times New Roman" panose="02020603050405020304" pitchFamily="18" charset="0"/>
                <a:ea typeface="Calibri" panose="020F0502020204030204" pitchFamily="34" charset="0"/>
                <a:cs typeface="Times New Roman" panose="02020603050405020304" pitchFamily="18" charset="0"/>
              </a:rPr>
              <a:t>CÁC CỤM THÔNG TIN ĐIỆN TỬ CÔNG CỘNG PHỤC VỤ THÔNG TIN, TUYÊN TRUYỀN ĐỐI NGOẠI TẠI CỬA KHẨU BIÊN GIỚI </a:t>
            </a:r>
            <a:r>
              <a:rPr lang="en-US" sz="2200" b="1" dirty="0" smtClean="0">
                <a:effectLst/>
                <a:latin typeface="Times New Roman" panose="02020603050405020304" pitchFamily="18" charset="0"/>
                <a:ea typeface="Calibri" panose="020F0502020204030204" pitchFamily="34" charset="0"/>
                <a:cs typeface="Times New Roman" panose="02020603050405020304" pitchFamily="18" charset="0"/>
              </a:rPr>
              <a:t>VÀ CUNG CẤP NỘI DUNG THÔNG TIN PHỤC VỤ TUYÊN TRUYỀN Ở CÁC XÃ BIÊN GIỚI</a:t>
            </a:r>
            <a:endParaRPr lang="en-US" sz="2200" b="1" dirty="0"/>
          </a:p>
        </p:txBody>
      </p:sp>
      <p:sp>
        <p:nvSpPr>
          <p:cNvPr id="71" name="Rectangle 70">
            <a:extLst>
              <a:ext uri="{FF2B5EF4-FFF2-40B4-BE49-F238E27FC236}">
                <a16:creationId xmlns:a16="http://schemas.microsoft.com/office/drawing/2014/main" id="{3C444853-8811-66C2-39F9-7BEA8A68BA0A}"/>
              </a:ext>
            </a:extLst>
          </p:cNvPr>
          <p:cNvSpPr/>
          <p:nvPr/>
        </p:nvSpPr>
        <p:spPr>
          <a:xfrm>
            <a:off x="9261726" y="1275265"/>
            <a:ext cx="2726782" cy="50423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5.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9691241" y="1688823"/>
            <a:ext cx="240800" cy="469373"/>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40" name="Group 39">
            <a:extLst>
              <a:ext uri="{FF2B5EF4-FFF2-40B4-BE49-F238E27FC236}">
                <a16:creationId xmlns:a16="http://schemas.microsoft.com/office/drawing/2014/main" id="{8825F103-7D77-8FC6-B079-3F877F5BE53E}"/>
              </a:ext>
            </a:extLst>
          </p:cNvPr>
          <p:cNvGrpSpPr/>
          <p:nvPr/>
        </p:nvGrpSpPr>
        <p:grpSpPr>
          <a:xfrm rot="5400000">
            <a:off x="5032329" y="1638182"/>
            <a:ext cx="288524" cy="509845"/>
            <a:chOff x="1821527" y="1583388"/>
            <a:chExt cx="350031" cy="409470"/>
          </a:xfrm>
        </p:grpSpPr>
        <p:sp>
          <p:nvSpPr>
            <p:cNvPr id="41" name="Arrow: Right 40">
              <a:extLst>
                <a:ext uri="{FF2B5EF4-FFF2-40B4-BE49-F238E27FC236}">
                  <a16:creationId xmlns:a16="http://schemas.microsoft.com/office/drawing/2014/main" id="{037A07E3-9581-310C-537A-4B8ECD1CC9BB}"/>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Arrow: Right 4">
              <a:extLst>
                <a:ext uri="{FF2B5EF4-FFF2-40B4-BE49-F238E27FC236}">
                  <a16:creationId xmlns:a16="http://schemas.microsoft.com/office/drawing/2014/main" id="{936DBEC1-59CA-BD50-E888-EBE103D0F0B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48" name="Rectangle 47">
            <a:extLst>
              <a:ext uri="{FF2B5EF4-FFF2-40B4-BE49-F238E27FC236}">
                <a16:creationId xmlns:a16="http://schemas.microsoft.com/office/drawing/2014/main" id="{DA0755C1-5FC1-740B-1368-F70CD255DD9E}"/>
              </a:ext>
            </a:extLst>
          </p:cNvPr>
          <p:cNvSpPr/>
          <p:nvPr/>
        </p:nvSpPr>
        <p:spPr>
          <a:xfrm>
            <a:off x="9005868" y="2033146"/>
            <a:ext cx="1376825" cy="40084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Bộ</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TTTT: </a:t>
            </a:r>
          </a:p>
          <a:p>
            <a:pPr algn="just"/>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à </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soát</a:t>
            </a:r>
            <a:r>
              <a:rPr lang="en-US"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tổng hợp </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kế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hoạch thực </a:t>
            </a:r>
            <a:r>
              <a:rPr lang="vi-VN" sz="160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hiện</a:t>
            </a:r>
            <a:endPar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Tổ chức sản xuất và cung cấp </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SP </a:t>
            </a: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thông tin, tuyên truyền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p>
          <a:p>
            <a:pPr algn="just"/>
            <a:r>
              <a:rPr lang="en-US"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Hướng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dẫn các địa phương </a:t>
            </a:r>
            <a:r>
              <a:rPr lang="vi-VN" sz="16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công </a:t>
            </a:r>
            <a:r>
              <a:rPr lang="vi-VN"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tác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1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ea typeface="Calibri" panose="020F0502020204030204" pitchFamily="34" charset="0"/>
            </a:endParaRPr>
          </a:p>
        </p:txBody>
      </p:sp>
      <p:sp>
        <p:nvSpPr>
          <p:cNvPr id="70" name="Rectangle 69">
            <a:extLst>
              <a:ext uri="{FF2B5EF4-FFF2-40B4-BE49-F238E27FC236}">
                <a16:creationId xmlns:a16="http://schemas.microsoft.com/office/drawing/2014/main" id="{126DC339-E71A-C83E-9B9A-2075B488F50A}"/>
              </a:ext>
            </a:extLst>
          </p:cNvPr>
          <p:cNvSpPr/>
          <p:nvPr/>
        </p:nvSpPr>
        <p:spPr>
          <a:xfrm>
            <a:off x="10542902" y="2038350"/>
            <a:ext cx="1462164" cy="40032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latin typeface="Times New Roman" panose="02020603050405020304" pitchFamily="18" charset="0"/>
                <a:ea typeface="Calibri" panose="020F0502020204030204" pitchFamily="34" charset="0"/>
              </a:rPr>
              <a:t>UBND </a:t>
            </a:r>
            <a:r>
              <a:rPr lang="en-US" sz="1600" dirty="0" err="1">
                <a:solidFill>
                  <a:schemeClr val="tx1"/>
                </a:solidFill>
                <a:latin typeface="Times New Roman" panose="02020603050405020304" pitchFamily="18" charset="0"/>
                <a:ea typeface="Calibri" panose="020F0502020204030204" pitchFamily="34" charset="0"/>
              </a:rPr>
              <a:t>cấp</a:t>
            </a:r>
            <a:r>
              <a:rPr lang="en-US" sz="1600" dirty="0">
                <a:solidFill>
                  <a:schemeClr val="tx1"/>
                </a:solidFill>
                <a:latin typeface="Times New Roman" panose="02020603050405020304" pitchFamily="18" charset="0"/>
                <a:ea typeface="Calibri" panose="020F0502020204030204" pitchFamily="34" charset="0"/>
              </a:rPr>
              <a:t> </a:t>
            </a:r>
            <a:r>
              <a:rPr lang="en-US" sz="1600" dirty="0" err="1">
                <a:solidFill>
                  <a:schemeClr val="tx1"/>
                </a:solidFill>
                <a:latin typeface="Times New Roman" panose="02020603050405020304" pitchFamily="18" charset="0"/>
                <a:ea typeface="Calibri" panose="020F0502020204030204" pitchFamily="34" charset="0"/>
              </a:rPr>
              <a:t>tỉnh</a:t>
            </a:r>
            <a:r>
              <a:rPr lang="en-US" sz="1600" dirty="0">
                <a:solidFill>
                  <a:schemeClr val="tx1"/>
                </a:solidFill>
                <a:latin typeface="Times New Roman" panose="02020603050405020304" pitchFamily="18" charset="0"/>
                <a:ea typeface="Calibri" panose="020F0502020204030204" pitchFamily="34" charset="0"/>
              </a:rPr>
              <a:t>:</a:t>
            </a:r>
          </a:p>
          <a:p>
            <a:pPr marL="0" indent="0" algn="just">
              <a:lnSpc>
                <a:spcPts val="1800"/>
              </a:lnSpc>
              <a:spcBef>
                <a:spcPts val="0"/>
              </a:spcBef>
              <a:buNone/>
            </a:pPr>
            <a:r>
              <a:rPr lang="en-US" sz="1600" dirty="0">
                <a:solidFill>
                  <a:schemeClr val="tx1"/>
                </a:solidFill>
                <a:effectLst/>
                <a:latin typeface="Times New Roman" panose="02020603050405020304" pitchFamily="18" charset="0"/>
                <a:ea typeface="Calibri" panose="020F0502020204030204" pitchFamily="34" charset="0"/>
              </a:rPr>
              <a:t>- K</a:t>
            </a:r>
            <a:r>
              <a:rPr lang="vi-VN" sz="1600" dirty="0">
                <a:solidFill>
                  <a:schemeClr val="tx1"/>
                </a:solidFill>
                <a:effectLst/>
                <a:latin typeface="Times New Roman" panose="02020603050405020304" pitchFamily="18" charset="0"/>
                <a:ea typeface="Arial" panose="020B0604020202020204" pitchFamily="34" charset="0"/>
              </a:rPr>
              <a:t>hảo sát nhu cầu,</a:t>
            </a:r>
            <a:r>
              <a:rPr lang="vi-VN" sz="1600" dirty="0">
                <a:solidFill>
                  <a:schemeClr val="tx1"/>
                </a:solidFill>
                <a:effectLst/>
                <a:latin typeface="Times New Roman" panose="02020603050405020304" pitchFamily="18" charset="0"/>
                <a:ea typeface="Calibri" panose="020F0502020204030204" pitchFamily="34" charset="0"/>
              </a:rPr>
              <a:t> khả năng bố trí địa điểm lắp đặt cụm </a:t>
            </a:r>
            <a:r>
              <a:rPr lang="en-US" sz="1600" dirty="0">
                <a:solidFill>
                  <a:schemeClr val="tx1"/>
                </a:solidFill>
                <a:effectLst/>
                <a:latin typeface="Times New Roman" panose="02020603050405020304" pitchFamily="18" charset="0"/>
                <a:ea typeface="Calibri" panose="020F0502020204030204" pitchFamily="34" charset="0"/>
              </a:rPr>
              <a:t>TTĐT; </a:t>
            </a:r>
          </a:p>
          <a:p>
            <a:pPr marL="0" indent="0" algn="just">
              <a:lnSpc>
                <a:spcPts val="1800"/>
              </a:lnSpc>
              <a:spcBef>
                <a:spcPts val="0"/>
              </a:spcBef>
              <a:buNone/>
            </a:pPr>
            <a:r>
              <a:rPr lang="en-US" sz="1600" dirty="0">
                <a:solidFill>
                  <a:schemeClr val="tx1"/>
                </a:solidFill>
                <a:effectLst/>
                <a:latin typeface="Times New Roman" panose="02020603050405020304" pitchFamily="18" charset="0"/>
                <a:ea typeface="Calibri" panose="020F0502020204030204" pitchFamily="34" charset="0"/>
              </a:rPr>
              <a:t>- L</a:t>
            </a:r>
            <a:r>
              <a:rPr lang="vi-VN" sz="1600" dirty="0">
                <a:solidFill>
                  <a:schemeClr val="tx1"/>
                </a:solidFill>
                <a:effectLst/>
                <a:latin typeface="Times New Roman" panose="02020603050405020304" pitchFamily="18" charset="0"/>
                <a:ea typeface="Calibri" panose="020F0502020204030204" pitchFamily="34" charset="0"/>
              </a:rPr>
              <a:t>ập kế hoạch thực hiện (cả giai đoạn</a:t>
            </a:r>
            <a:r>
              <a:rPr lang="en-US" sz="1600" dirty="0">
                <a:solidFill>
                  <a:schemeClr val="tx1"/>
                </a:solidFill>
                <a:effectLst/>
                <a:latin typeface="Times New Roman" panose="02020603050405020304" pitchFamily="18" charset="0"/>
                <a:ea typeface="Calibri" panose="020F0502020204030204" pitchFamily="34" charset="0"/>
              </a:rPr>
              <a:t> </a:t>
            </a:r>
            <a:r>
              <a:rPr lang="en-US" sz="1600" dirty="0" err="1">
                <a:solidFill>
                  <a:schemeClr val="tx1"/>
                </a:solidFill>
                <a:effectLst/>
                <a:latin typeface="Times New Roman" panose="02020603050405020304" pitchFamily="18" charset="0"/>
                <a:ea typeface="Calibri" panose="020F0502020204030204" pitchFamily="34" charset="0"/>
              </a:rPr>
              <a:t>và</a:t>
            </a:r>
            <a:r>
              <a:rPr lang="vi-VN" sz="1600" dirty="0">
                <a:solidFill>
                  <a:schemeClr val="tx1"/>
                </a:solidFill>
                <a:effectLst/>
                <a:latin typeface="Times New Roman" panose="02020603050405020304" pitchFamily="18" charset="0"/>
                <a:ea typeface="Calibri" panose="020F0502020204030204" pitchFamily="34" charset="0"/>
              </a:rPr>
              <a:t> chi tiết theo từng năm) gửi Bộ </a:t>
            </a:r>
            <a:r>
              <a:rPr lang="en-US" sz="1600" dirty="0">
                <a:solidFill>
                  <a:schemeClr val="tx1"/>
                </a:solidFill>
                <a:effectLst/>
                <a:latin typeface="Times New Roman" panose="02020603050405020304" pitchFamily="18" charset="0"/>
                <a:ea typeface="Calibri" panose="020F0502020204030204" pitchFamily="34" charset="0"/>
              </a:rPr>
              <a:t>TTTT </a:t>
            </a:r>
            <a:r>
              <a:rPr lang="vi-VN" sz="1600" dirty="0">
                <a:solidFill>
                  <a:schemeClr val="tx1"/>
                </a:solidFill>
                <a:effectLst/>
                <a:latin typeface="Times New Roman" panose="02020603050405020304" pitchFamily="18" charset="0"/>
                <a:ea typeface="Calibri" panose="020F0502020204030204" pitchFamily="34" charset="0"/>
              </a:rPr>
              <a:t>tổng hợp, theo dõi thực hiện</a:t>
            </a:r>
            <a:r>
              <a:rPr lang="en-US" sz="1600" dirty="0">
                <a:solidFill>
                  <a:schemeClr val="tx1"/>
                </a:solidFill>
                <a:effectLst/>
                <a:latin typeface="Times New Roman" panose="02020603050405020304" pitchFamily="18" charset="0"/>
                <a:ea typeface="Calibri" panose="020F0502020204030204" pitchFamily="34"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11098501" y="1690153"/>
            <a:ext cx="240800" cy="469373"/>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750781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237" y="696685"/>
            <a:ext cx="3517615" cy="67491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Times New Roman" panose="02020603050405020304" pitchFamily="18" charset="0"/>
                <a:cs typeface="Times New Roman" panose="02020603050405020304" pitchFamily="18" charset="0"/>
              </a:rPr>
              <a:t>QUẢN LÝ TÀI CHÍNH</a:t>
            </a:r>
            <a:endParaRPr lang="en-US" sz="2200" b="1"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142237" y="2209800"/>
            <a:ext cx="10407506" cy="3631763"/>
          </a:xfrm>
          <a:prstGeom prst="rect">
            <a:avLst/>
          </a:prstGeom>
          <a:noFill/>
          <a:ln>
            <a:solidFill>
              <a:schemeClr val="accent1"/>
            </a:solidFill>
          </a:ln>
        </p:spPr>
        <p:txBody>
          <a:bodyPr wrap="square" rtlCol="0">
            <a:spAutoFit/>
          </a:bodyPr>
          <a:lstStyle/>
          <a:p>
            <a:pPr algn="just">
              <a:lnSpc>
                <a:spcPts val="2400"/>
              </a:lnSpc>
              <a:spcBef>
                <a:spcPts val="600"/>
              </a:spcBef>
            </a:pPr>
            <a:r>
              <a:rPr lang="vi-VN" dirty="0" smtClean="0">
                <a:latin typeface="+mj-lt"/>
              </a:rPr>
              <a:t>2</a:t>
            </a:r>
            <a:r>
              <a:rPr lang="vi-VN" sz="2200" dirty="0">
                <a:latin typeface="+mj-lt"/>
              </a:rPr>
              <a:t>. Chi thiết lập cụm thông tin điện tử công cộng phục vụ thông tin, tuyên truyền đối ngoại tại cửa khẩu biên giới và cung cấp thông tin phục vụ tuyên truyền ở các xã biên giới:</a:t>
            </a:r>
          </a:p>
          <a:p>
            <a:pPr algn="just">
              <a:lnSpc>
                <a:spcPts val="2400"/>
              </a:lnSpc>
              <a:spcBef>
                <a:spcPts val="600"/>
              </a:spcBef>
            </a:pPr>
            <a:r>
              <a:rPr lang="vi-VN" sz="2200" dirty="0">
                <a:latin typeface="+mj-lt"/>
              </a:rPr>
              <a:t>a) Chi thiết lập, sửa chữa, thay thế thiết bị hư hỏng đối với cụm thông tin điện tử đã thiết lập trước đây bằng nguồn vốn ngân sách nhà nước để đảm bảo yêu cầu của công tác thông tin, tuyên truyền theo hướng dẫn của Bộ Thông tin và Truyền thông theo dự án cấp có thẩm quyền phê duyệt: Căn cứ khả năng ngân sách, Ủy ban nhân dân cấp tỉnh trình Hội đồng nhân dân cùng cấp quyết định mức hỗ trợ. Việc mua sắm thực hiện theo quy định của pháp luật về đấu thầu;</a:t>
            </a:r>
          </a:p>
          <a:p>
            <a:pPr algn="just">
              <a:lnSpc>
                <a:spcPts val="2400"/>
              </a:lnSpc>
              <a:spcBef>
                <a:spcPts val="600"/>
              </a:spcBef>
            </a:pPr>
            <a:r>
              <a:rPr lang="vi-VN" sz="2200" dirty="0">
                <a:latin typeface="+mj-lt"/>
              </a:rPr>
              <a:t>b) Chi sản xuất và cung cấp nội dung thông tin, tuyên truyền để đăng phát trên hệ thống cụm thông tin điện tử (bao gồm tiếng dân tộc thiểu số, tiếng nước ngoài): Thực hiện theo quy định tại điểm a khoản 2 Điều 4 Thông tư số 15/2022/TT-BTC</a:t>
            </a:r>
            <a:r>
              <a:rPr lang="vi-VN" sz="2200" dirty="0" smtClean="0">
                <a:latin typeface="+mj-lt"/>
              </a:rPr>
              <a:t>.</a:t>
            </a:r>
            <a:endParaRPr lang="vi-VN" sz="2200" dirty="0">
              <a:latin typeface="+mj-lt"/>
            </a:endParaRPr>
          </a:p>
        </p:txBody>
      </p:sp>
      <p:sp>
        <p:nvSpPr>
          <p:cNvPr id="6" name="Rectangle 5"/>
          <p:cNvSpPr/>
          <p:nvPr/>
        </p:nvSpPr>
        <p:spPr>
          <a:xfrm>
            <a:off x="1142237" y="1513113"/>
            <a:ext cx="5955249" cy="57694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smtClean="0">
                <a:solidFill>
                  <a:schemeClr val="tx1"/>
                </a:solidFill>
                <a:latin typeface="Times New Roman" panose="02020603050405020304" pitchFamily="18" charset="0"/>
                <a:cs typeface="Times New Roman" panose="02020603050405020304" pitchFamily="18" charset="0"/>
              </a:rPr>
              <a:t>Khoản</a:t>
            </a:r>
            <a:r>
              <a:rPr lang="en-US" sz="2200" b="1" dirty="0" smtClean="0">
                <a:solidFill>
                  <a:schemeClr val="tx1"/>
                </a:solidFill>
                <a:latin typeface="Times New Roman" panose="02020603050405020304" pitchFamily="18" charset="0"/>
                <a:cs typeface="Times New Roman" panose="02020603050405020304" pitchFamily="18" charset="0"/>
              </a:rPr>
              <a:t> 2 </a:t>
            </a:r>
            <a:r>
              <a:rPr lang="en-US" sz="2200" b="1" dirty="0" err="1" smtClean="0">
                <a:solidFill>
                  <a:schemeClr val="tx1"/>
                </a:solidFill>
                <a:latin typeface="Times New Roman" panose="02020603050405020304" pitchFamily="18" charset="0"/>
                <a:cs typeface="Times New Roman" panose="02020603050405020304" pitchFamily="18" charset="0"/>
              </a:rPr>
              <a:t>Điều</a:t>
            </a:r>
            <a:r>
              <a:rPr lang="en-US" sz="2200" b="1" dirty="0" smtClean="0">
                <a:solidFill>
                  <a:schemeClr val="tx1"/>
                </a:solidFill>
                <a:latin typeface="Times New Roman" panose="02020603050405020304" pitchFamily="18" charset="0"/>
                <a:cs typeface="Times New Roman" panose="02020603050405020304" pitchFamily="18" charset="0"/>
              </a:rPr>
              <a:t> 21 </a:t>
            </a:r>
            <a:r>
              <a:rPr lang="en-US" sz="2200" b="1" dirty="0" err="1" smtClean="0">
                <a:solidFill>
                  <a:schemeClr val="tx1"/>
                </a:solidFill>
                <a:latin typeface="Times New Roman" panose="02020603050405020304" pitchFamily="18" charset="0"/>
                <a:cs typeface="Times New Roman" panose="02020603050405020304" pitchFamily="18" charset="0"/>
              </a:rPr>
              <a:t>Thông</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tư</a:t>
            </a:r>
            <a:r>
              <a:rPr lang="en-US" sz="2200" b="1" dirty="0" smtClean="0">
                <a:solidFill>
                  <a:schemeClr val="tx1"/>
                </a:solidFill>
                <a:latin typeface="Times New Roman" panose="02020603050405020304" pitchFamily="18" charset="0"/>
                <a:cs typeface="Times New Roman" panose="02020603050405020304" pitchFamily="18" charset="0"/>
              </a:rPr>
              <a:t> </a:t>
            </a:r>
            <a:r>
              <a:rPr lang="en-US" sz="2200" b="1" dirty="0" err="1" smtClean="0">
                <a:solidFill>
                  <a:schemeClr val="tx1"/>
                </a:solidFill>
                <a:latin typeface="Times New Roman" panose="02020603050405020304" pitchFamily="18" charset="0"/>
                <a:cs typeface="Times New Roman" panose="02020603050405020304" pitchFamily="18" charset="0"/>
              </a:rPr>
              <a:t>số</a:t>
            </a:r>
            <a:r>
              <a:rPr lang="en-US" sz="2200" b="1" dirty="0" smtClean="0">
                <a:solidFill>
                  <a:schemeClr val="tx1"/>
                </a:solidFill>
                <a:latin typeface="Times New Roman" panose="02020603050405020304" pitchFamily="18" charset="0"/>
                <a:cs typeface="Times New Roman" panose="02020603050405020304" pitchFamily="18" charset="0"/>
              </a:rPr>
              <a:t> 46/2022/TT-BTC:</a:t>
            </a:r>
            <a:endParaRPr lang="en-US" sz="2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3870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5F0FCF-F3D0-EB49-3F54-271E741C8AB6}"/>
              </a:ext>
            </a:extLst>
          </p:cNvPr>
          <p:cNvSpPr/>
          <p:nvPr/>
        </p:nvSpPr>
        <p:spPr>
          <a:xfrm>
            <a:off x="165203" y="1306642"/>
            <a:ext cx="1364559" cy="44168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 </a:t>
            </a:r>
            <a:r>
              <a:rPr lang="en-US" sz="1600" b="1" dirty="0" err="1">
                <a:solidFill>
                  <a:schemeClr val="tx1"/>
                </a:solidFill>
                <a:latin typeface="Times New Roman" panose="02020603050405020304" pitchFamily="18" charset="0"/>
                <a:cs typeface="Times New Roman" panose="02020603050405020304" pitchFamily="18" charset="0"/>
              </a:rPr>
              <a:t>Mục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tiêu</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55661087-1740-23B5-8ACE-C794AA32DFCE}"/>
              </a:ext>
            </a:extLst>
          </p:cNvPr>
          <p:cNvSpPr/>
          <p:nvPr/>
        </p:nvSpPr>
        <p:spPr>
          <a:xfrm>
            <a:off x="316852" y="2032441"/>
            <a:ext cx="1001759" cy="41071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Cung cấp các dịch vụ thông tin công cộng phục vụ nhân dân</a:t>
            </a:r>
            <a:r>
              <a:rPr lang="en-US"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0CBA113B-1CC6-72AE-3E9F-B9CC167032B7}"/>
              </a:ext>
            </a:extLst>
          </p:cNvPr>
          <p:cNvSpPr/>
          <p:nvPr/>
        </p:nvSpPr>
        <p:spPr>
          <a:xfrm>
            <a:off x="1647264" y="1300462"/>
            <a:ext cx="1281999" cy="44786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2. </a:t>
            </a:r>
            <a:r>
              <a:rPr lang="en-US" sz="1600" b="1" dirty="0" err="1">
                <a:solidFill>
                  <a:schemeClr val="tx1"/>
                </a:solidFill>
                <a:latin typeface="Times New Roman" panose="02020603050405020304" pitchFamily="18" charset="0"/>
                <a:cs typeface="Times New Roman" panose="02020603050405020304" pitchFamily="18" charset="0"/>
              </a:rPr>
              <a:t>Phạm</a:t>
            </a:r>
            <a:r>
              <a:rPr lang="en-US" sz="1600" b="1" dirty="0">
                <a:solidFill>
                  <a:schemeClr val="tx1"/>
                </a:solidFill>
                <a:latin typeface="Times New Roman" panose="02020603050405020304" pitchFamily="18" charset="0"/>
                <a:cs typeface="Times New Roman" panose="02020603050405020304" pitchFamily="18" charset="0"/>
              </a:rPr>
              <a:t> vi, </a:t>
            </a:r>
            <a:r>
              <a:rPr lang="en-US" sz="1600" b="1" dirty="0" err="1">
                <a:solidFill>
                  <a:schemeClr val="tx1"/>
                </a:solidFill>
                <a:latin typeface="Times New Roman" panose="02020603050405020304" pitchFamily="18" charset="0"/>
                <a:cs typeface="Times New Roman" panose="02020603050405020304" pitchFamily="18" charset="0"/>
              </a:rPr>
              <a:t>địa</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2E687B1B-388E-F653-7947-A14D7370AB45}"/>
              </a:ext>
            </a:extLst>
          </p:cNvPr>
          <p:cNvSpPr/>
          <p:nvPr/>
        </p:nvSpPr>
        <p:spPr>
          <a:xfrm>
            <a:off x="3150963" y="1314861"/>
            <a:ext cx="3028980" cy="43346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3.Nội dung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B92D2FE1-678B-1287-89E7-940554E6B989}"/>
              </a:ext>
            </a:extLst>
          </p:cNvPr>
          <p:cNvSpPr/>
          <p:nvPr/>
        </p:nvSpPr>
        <p:spPr>
          <a:xfrm>
            <a:off x="1631281" y="2038349"/>
            <a:ext cx="1237361" cy="40817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latin typeface="Times New Roman" panose="02020603050405020304" pitchFamily="18" charset="0"/>
                <a:ea typeface="Times New Roman" panose="02020603050405020304" pitchFamily="18" charset="0"/>
              </a:rPr>
              <a:t>- </a:t>
            </a:r>
            <a:r>
              <a:rPr lang="en-US" sz="1600" dirty="0" err="1">
                <a:solidFill>
                  <a:schemeClr val="tx1"/>
                </a:solidFill>
                <a:latin typeface="Times New Roman" panose="02020603050405020304" pitchFamily="18" charset="0"/>
                <a:ea typeface="Times New Roman" panose="02020603050405020304" pitchFamily="18" charset="0"/>
              </a:rPr>
              <a:t>Xã</a:t>
            </a:r>
            <a:r>
              <a:rPr lang="vi-VN" sz="1600" dirty="0">
                <a:solidFill>
                  <a:schemeClr val="tx1"/>
                </a:solidFill>
                <a:latin typeface="+mj-lt"/>
                <a:ea typeface="Calibri" panose="020F0502020204030204" pitchFamily="34" charset="0"/>
                <a:cs typeface="Times New Roman" panose="02020603050405020304" pitchFamily="18" charset="0"/>
              </a:rPr>
              <a:t> có điều kiện </a:t>
            </a:r>
            <a:r>
              <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KTXH </a:t>
            </a:r>
            <a:r>
              <a:rPr lang="vi-VN" sz="1600" dirty="0">
                <a:solidFill>
                  <a:schemeClr val="tx1"/>
                </a:solidFill>
                <a:latin typeface="+mj-lt"/>
                <a:ea typeface="Calibri" panose="020F0502020204030204" pitchFamily="34" charset="0"/>
                <a:cs typeface="Times New Roman" panose="02020603050405020304" pitchFamily="18" charset="0"/>
              </a:rPr>
              <a:t>đặc biệt khó khăn, xã đảo, huyện đảo</a:t>
            </a:r>
            <a:r>
              <a:rPr lang="vi-VN"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en-US" sz="16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1600" dirty="0">
                <a:solidFill>
                  <a:schemeClr val="tx1"/>
                </a:solidFill>
                <a:effectLst/>
                <a:latin typeface="Times New Roman" panose="02020603050405020304" pitchFamily="18" charset="0"/>
                <a:ea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rPr>
              <a:t>Tại điểm cung cấp dịch vụ bưu chính thuộc mạng bưu chính công cộng</a:t>
            </a:r>
            <a:r>
              <a:rPr lang="en-US" sz="1600" dirty="0">
                <a:solidFill>
                  <a:schemeClr val="tx1"/>
                </a:solidFill>
                <a:effectLst/>
                <a:latin typeface="Times New Roman" panose="02020603050405020304" pitchFamily="18" charset="0"/>
                <a:ea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969148AC-E1B9-10F2-9F7D-615A3CD08C63}"/>
              </a:ext>
            </a:extLst>
          </p:cNvPr>
          <p:cNvSpPr/>
          <p:nvPr/>
        </p:nvSpPr>
        <p:spPr>
          <a:xfrm>
            <a:off x="3078751" y="2033573"/>
            <a:ext cx="930235" cy="41059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Tiếp nhận các xuất bản phẩm, báo chí in từ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 các chương trình, đề án khác để phục vụ nhân dân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7B40DC6-32D1-866E-5D43-57739ADF24C1}"/>
              </a:ext>
            </a:extLst>
          </p:cNvPr>
          <p:cNvSpPr/>
          <p:nvPr/>
        </p:nvSpPr>
        <p:spPr>
          <a:xfrm>
            <a:off x="6376726" y="1311484"/>
            <a:ext cx="1425131" cy="44022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4. </a:t>
            </a:r>
            <a:r>
              <a:rPr lang="en-US" sz="1600" b="1" dirty="0" err="1">
                <a:solidFill>
                  <a:schemeClr val="tx1"/>
                </a:solidFill>
                <a:latin typeface="Times New Roman" panose="02020603050405020304" pitchFamily="18" charset="0"/>
                <a:cs typeface="Times New Roman" panose="02020603050405020304" pitchFamily="18" charset="0"/>
              </a:rPr>
              <a:t>Yêu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cầu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C0AA79C7-35E9-13F0-2FC7-3DE3C717EF75}"/>
              </a:ext>
            </a:extLst>
          </p:cNvPr>
          <p:cNvSpPr/>
          <p:nvPr/>
        </p:nvSpPr>
        <p:spPr>
          <a:xfrm>
            <a:off x="4166611" y="2007939"/>
            <a:ext cx="948943" cy="41316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Phục vụ (miễn phí) người dân đọc, sách, báo, tạp chí</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bao gồm xuất bản phẩm điện tử và báo điện tử</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862B8B13-4907-BDE3-1D3C-A4B97D258C30}"/>
              </a:ext>
            </a:extLst>
          </p:cNvPr>
          <p:cNvSpPr/>
          <p:nvPr/>
        </p:nvSpPr>
        <p:spPr>
          <a:xfrm>
            <a:off x="6413954" y="2027560"/>
            <a:ext cx="1370913" cy="41119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1700"/>
              </a:lnSpc>
            </a:pP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hệ thống bàn, ghế;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ít nhất 01 máy vi tính được kết nối internet băng rộng</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ít nhất 01 tủ/kệ để trưng bày</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ts val="1700"/>
              </a:lnSpc>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hệ thống chiếu sáng, quạt điện</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ts val="1700"/>
              </a:lnSpc>
            </a:pPr>
            <a:r>
              <a:rPr lang="en-US" sz="1600" dirty="0">
                <a:solidFill>
                  <a:schemeClr val="tx1"/>
                </a:solidFill>
                <a:effectLst/>
                <a:latin typeface="Times New Roman" panose="02020603050405020304" pitchFamily="18" charset="0"/>
                <a:ea typeface="Times New Roman" panose="02020603050405020304" pitchFamily="18" charset="0"/>
              </a:rPr>
              <a:t>- </a:t>
            </a:r>
            <a:r>
              <a:rPr lang="vi-VN" sz="1600" dirty="0">
                <a:solidFill>
                  <a:schemeClr val="tx1"/>
                </a:solidFill>
                <a:effectLst/>
                <a:latin typeface="Times New Roman" panose="02020603050405020304" pitchFamily="18" charset="0"/>
                <a:ea typeface="Times New Roman" panose="02020603050405020304" pitchFamily="18" charset="0"/>
              </a:rPr>
              <a:t>Thời gian phục vụ: Tối thiểu 06 giờ/ngày</a:t>
            </a:r>
            <a:r>
              <a:rPr lang="en-US" sz="1600" dirty="0">
                <a:solidFill>
                  <a:schemeClr val="tx1"/>
                </a:solidFill>
                <a:effectLst/>
                <a:latin typeface="Times New Roman" panose="02020603050405020304" pitchFamily="18" charset="0"/>
                <a:ea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p:txBody>
      </p:sp>
      <p:grpSp>
        <p:nvGrpSpPr>
          <p:cNvPr id="49" name="Group 48">
            <a:extLst>
              <a:ext uri="{FF2B5EF4-FFF2-40B4-BE49-F238E27FC236}">
                <a16:creationId xmlns:a16="http://schemas.microsoft.com/office/drawing/2014/main" id="{4520277F-6063-8983-4405-411FA3710383}"/>
              </a:ext>
            </a:extLst>
          </p:cNvPr>
          <p:cNvGrpSpPr/>
          <p:nvPr/>
        </p:nvGrpSpPr>
        <p:grpSpPr>
          <a:xfrm rot="5400000">
            <a:off x="684403" y="1656893"/>
            <a:ext cx="336994" cy="455976"/>
            <a:chOff x="1821527" y="1583388"/>
            <a:chExt cx="350031" cy="409470"/>
          </a:xfrm>
        </p:grpSpPr>
        <p:sp>
          <p:nvSpPr>
            <p:cNvPr id="50" name="Arrow: Right 49">
              <a:extLst>
                <a:ext uri="{FF2B5EF4-FFF2-40B4-BE49-F238E27FC236}">
                  <a16:creationId xmlns:a16="http://schemas.microsoft.com/office/drawing/2014/main" id="{F260B8C1-7EE7-ECBC-4266-2E231E65240A}"/>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Arrow: Right 4">
              <a:extLst>
                <a:ext uri="{FF2B5EF4-FFF2-40B4-BE49-F238E27FC236}">
                  <a16:creationId xmlns:a16="http://schemas.microsoft.com/office/drawing/2014/main" id="{05D2041D-A96E-6CC7-EC82-C224341F7BC8}"/>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5" name="Group 54">
            <a:extLst>
              <a:ext uri="{FF2B5EF4-FFF2-40B4-BE49-F238E27FC236}">
                <a16:creationId xmlns:a16="http://schemas.microsoft.com/office/drawing/2014/main" id="{2F50F149-F0CE-8B0C-57ED-CE9C0DCCCCB3}"/>
              </a:ext>
            </a:extLst>
          </p:cNvPr>
          <p:cNvGrpSpPr/>
          <p:nvPr/>
        </p:nvGrpSpPr>
        <p:grpSpPr>
          <a:xfrm rot="5400000">
            <a:off x="3381240" y="1637805"/>
            <a:ext cx="312149" cy="523127"/>
            <a:chOff x="1821527" y="1583388"/>
            <a:chExt cx="350031" cy="409470"/>
          </a:xfrm>
        </p:grpSpPr>
        <p:sp>
          <p:nvSpPr>
            <p:cNvPr id="56" name="Arrow: Right 55">
              <a:extLst>
                <a:ext uri="{FF2B5EF4-FFF2-40B4-BE49-F238E27FC236}">
                  <a16:creationId xmlns:a16="http://schemas.microsoft.com/office/drawing/2014/main" id="{91A451F5-0ABC-00A0-9AE2-00754D40E922}"/>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7" name="Arrow: Right 4">
              <a:extLst>
                <a:ext uri="{FF2B5EF4-FFF2-40B4-BE49-F238E27FC236}">
                  <a16:creationId xmlns:a16="http://schemas.microsoft.com/office/drawing/2014/main" id="{5E4B34D7-0C73-3DEB-D2B6-479FC7EB688A}"/>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9" name="Title 68">
            <a:extLst>
              <a:ext uri="{FF2B5EF4-FFF2-40B4-BE49-F238E27FC236}">
                <a16:creationId xmlns:a16="http://schemas.microsoft.com/office/drawing/2014/main" id="{100430C7-6B68-C702-F511-12150BB1522F}"/>
              </a:ext>
            </a:extLst>
          </p:cNvPr>
          <p:cNvSpPr>
            <a:spLocks noGrp="1"/>
          </p:cNvSpPr>
          <p:nvPr>
            <p:ph type="title"/>
          </p:nvPr>
        </p:nvSpPr>
        <p:spPr>
          <a:xfrm>
            <a:off x="194850" y="261258"/>
            <a:ext cx="11743150" cy="880032"/>
          </a:xfrm>
          <a:solidFill>
            <a:schemeClr val="accent4">
              <a:lumMod val="20000"/>
              <a:lumOff val="80000"/>
            </a:schemeClr>
          </a:solidFill>
          <a:ln>
            <a:solidFill>
              <a:schemeClr val="accent1"/>
            </a:solidFill>
          </a:ln>
        </p:spPr>
        <p:txBody>
          <a:bodyPr>
            <a:noAutofit/>
          </a:bodyPr>
          <a:lstStyle/>
          <a:p>
            <a:pPr marR="5715" algn="ctr">
              <a:lnSpc>
                <a:spcPts val="1800"/>
              </a:lnSpc>
              <a:spcBef>
                <a:spcPts val="600"/>
              </a:spcBef>
              <a:spcAft>
                <a:spcPts val="800"/>
              </a:spcAft>
            </a:pPr>
            <a:r>
              <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rPr>
              <a:t>3. </a:t>
            </a:r>
            <a:r>
              <a:rPr lang="vi-VN" sz="1800" b="1" dirty="0" smtClean="0">
                <a:effectLst/>
                <a:latin typeface="Times New Roman" panose="02020603050405020304" pitchFamily="18" charset="0"/>
                <a:ea typeface="Calibri" panose="020F0502020204030204" pitchFamily="34" charset="0"/>
                <a:cs typeface="Times New Roman" panose="02020603050405020304" pitchFamily="18" charset="0"/>
              </a:rPr>
              <a:t>CUNG CẤP DỊCH VỤ THÔNG TIN CÔNG CỘNG</a:t>
            </a:r>
            <a:r>
              <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rPr>
              <a:t> TẠI CÁC ĐIỂM CUNG CẤP DỊCH VỤ BƯU CHÍNH CÔNG CỘNG</a:t>
            </a:r>
            <a:r>
              <a:rPr lang="vi-VN" sz="1800" b="1" dirty="0" smtClean="0">
                <a:effectLst/>
                <a:latin typeface="Times New Roman" panose="02020603050405020304" pitchFamily="18" charset="0"/>
                <a:ea typeface="Calibri" panose="020F0502020204030204" pitchFamily="34" charset="0"/>
                <a:cs typeface="Times New Roman" panose="02020603050405020304" pitchFamily="18" charset="0"/>
              </a:rPr>
              <a:t> PHỤC VỤ TIẾP CẬN THÔNG TIN CỦA NHÂN DÂN Ở CÁC XÃ CÓ ĐIỀU KIỆN </a:t>
            </a:r>
            <a:r>
              <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rPr>
              <a:t>KTXH ĐẶC </a:t>
            </a:r>
            <a:r>
              <a:rPr lang="vi-VN" sz="1800" b="1" dirty="0" smtClean="0">
                <a:effectLst/>
                <a:latin typeface="Times New Roman" panose="02020603050405020304" pitchFamily="18" charset="0"/>
                <a:ea typeface="Calibri" panose="020F0502020204030204" pitchFamily="34" charset="0"/>
                <a:cs typeface="Times New Roman" panose="02020603050405020304" pitchFamily="18" charset="0"/>
              </a:rPr>
              <a:t>BIỆT KHÓ KHĂN, XÃ ĐẢO, HUYỆN ĐẢO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3C444853-8811-66C2-39F9-7BEA8A68BA0A}"/>
              </a:ext>
            </a:extLst>
          </p:cNvPr>
          <p:cNvSpPr/>
          <p:nvPr/>
        </p:nvSpPr>
        <p:spPr>
          <a:xfrm>
            <a:off x="8213748" y="1291990"/>
            <a:ext cx="3724252" cy="4643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5. </a:t>
            </a:r>
            <a:r>
              <a:rPr lang="en-US" sz="1600" b="1" dirty="0" err="1">
                <a:solidFill>
                  <a:schemeClr val="tx1"/>
                </a:solidFill>
                <a:latin typeface="Times New Roman" panose="02020603050405020304" pitchFamily="18" charset="0"/>
                <a:cs typeface="Times New Roman" panose="02020603050405020304" pitchFamily="18" charset="0"/>
              </a:rPr>
              <a:t>Tổ</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chức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thực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hiện</a:t>
            </a:r>
            <a:endParaRPr lang="en-US" sz="1600" b="1" dirty="0">
              <a:solidFill>
                <a:schemeClr val="tx1"/>
              </a:solidFill>
              <a:latin typeface="Times New Roman" panose="02020603050405020304" pitchFamily="18" charset="0"/>
              <a:cs typeface="Times New Roman" panose="02020603050405020304" pitchFamily="18" charset="0"/>
            </a:endParaRPr>
          </a:p>
        </p:txBody>
      </p:sp>
      <p:grpSp>
        <p:nvGrpSpPr>
          <p:cNvPr id="72" name="Group 71">
            <a:extLst>
              <a:ext uri="{FF2B5EF4-FFF2-40B4-BE49-F238E27FC236}">
                <a16:creationId xmlns:a16="http://schemas.microsoft.com/office/drawing/2014/main" id="{4569BF5F-250A-AA12-AF91-896F2BECE74C}"/>
              </a:ext>
            </a:extLst>
          </p:cNvPr>
          <p:cNvGrpSpPr/>
          <p:nvPr/>
        </p:nvGrpSpPr>
        <p:grpSpPr>
          <a:xfrm rot="5400000">
            <a:off x="8355368" y="1657596"/>
            <a:ext cx="346600" cy="517387"/>
            <a:chOff x="1821527" y="1583388"/>
            <a:chExt cx="350031" cy="409470"/>
          </a:xfrm>
        </p:grpSpPr>
        <p:sp>
          <p:nvSpPr>
            <p:cNvPr id="73" name="Arrow: Right 72">
              <a:extLst>
                <a:ext uri="{FF2B5EF4-FFF2-40B4-BE49-F238E27FC236}">
                  <a16:creationId xmlns:a16="http://schemas.microsoft.com/office/drawing/2014/main" id="{EFFCF9A4-2721-9E98-AA61-7A047B819EFF}"/>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Arrow: Right 4">
              <a:extLst>
                <a:ext uri="{FF2B5EF4-FFF2-40B4-BE49-F238E27FC236}">
                  <a16:creationId xmlns:a16="http://schemas.microsoft.com/office/drawing/2014/main" id="{8ABF35A7-3171-8349-41CF-419FC9D3BD7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70" name="Rectangle 69">
            <a:extLst>
              <a:ext uri="{FF2B5EF4-FFF2-40B4-BE49-F238E27FC236}">
                <a16:creationId xmlns:a16="http://schemas.microsoft.com/office/drawing/2014/main" id="{126DC339-E71A-C83E-9B9A-2075B488F50A}"/>
              </a:ext>
            </a:extLst>
          </p:cNvPr>
          <p:cNvSpPr/>
          <p:nvPr/>
        </p:nvSpPr>
        <p:spPr>
          <a:xfrm>
            <a:off x="9255479" y="2076498"/>
            <a:ext cx="1186780" cy="40630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1800"/>
              </a:lnSpc>
              <a:spcBef>
                <a:spcPts val="0"/>
              </a:spcBef>
              <a:buNone/>
            </a:pP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 cấp dịch vụ</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just">
              <a:lnSpc>
                <a:spcPts val="1800"/>
              </a:lnSpc>
              <a:spcBef>
                <a:spcPts val="0"/>
              </a:spcBef>
              <a:buNone/>
            </a:pP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cơ sở vật chất</a:t>
            </a:r>
            <a:r>
              <a:rPr lang="vi-VN"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 </a:t>
            </a:r>
            <a:r>
              <a:rPr lang="vi-VN"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lực</a:t>
            </a:r>
            <a:r>
              <a:rPr lang="en-US"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duy trì, vận hành điểm cung cấp dịch vụ;</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Tiếp nhận, bảo quản, </a:t>
            </a:r>
            <a:r>
              <a:rPr lang="vi-VN"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 phẩm in, báo in của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 của các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dự</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án</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 phục vụ </a:t>
            </a:r>
            <a:r>
              <a:rPr lang="en-US"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ND.</a:t>
            </a:r>
            <a:endPar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76" name="Group 75">
            <a:extLst>
              <a:ext uri="{FF2B5EF4-FFF2-40B4-BE49-F238E27FC236}">
                <a16:creationId xmlns:a16="http://schemas.microsoft.com/office/drawing/2014/main" id="{CAB01CED-9F54-1850-9382-5F16CE8F62F6}"/>
              </a:ext>
            </a:extLst>
          </p:cNvPr>
          <p:cNvGrpSpPr/>
          <p:nvPr/>
        </p:nvGrpSpPr>
        <p:grpSpPr>
          <a:xfrm rot="5400000">
            <a:off x="9703189" y="1660305"/>
            <a:ext cx="346600" cy="531514"/>
            <a:chOff x="1821527" y="1583388"/>
            <a:chExt cx="350031" cy="409470"/>
          </a:xfrm>
        </p:grpSpPr>
        <p:sp>
          <p:nvSpPr>
            <p:cNvPr id="77" name="Arrow: Right 76">
              <a:extLst>
                <a:ext uri="{FF2B5EF4-FFF2-40B4-BE49-F238E27FC236}">
                  <a16:creationId xmlns:a16="http://schemas.microsoft.com/office/drawing/2014/main" id="{48C9D130-DE47-71E1-3B35-ADC003058E90}"/>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8" name="Arrow: Right 4">
              <a:extLst>
                <a:ext uri="{FF2B5EF4-FFF2-40B4-BE49-F238E27FC236}">
                  <a16:creationId xmlns:a16="http://schemas.microsoft.com/office/drawing/2014/main" id="{99E241F1-DA9C-AB9C-9388-695AA9CACEC6}"/>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
        <p:nvSpPr>
          <p:cNvPr id="66" name="Rectangle 65">
            <a:extLst>
              <a:ext uri="{FF2B5EF4-FFF2-40B4-BE49-F238E27FC236}">
                <a16:creationId xmlns:a16="http://schemas.microsoft.com/office/drawing/2014/main" id="{06B5FDE1-DE41-7779-7621-44965E55B4B7}"/>
              </a:ext>
            </a:extLst>
          </p:cNvPr>
          <p:cNvSpPr/>
          <p:nvPr/>
        </p:nvSpPr>
        <p:spPr>
          <a:xfrm>
            <a:off x="7976046" y="2055444"/>
            <a:ext cx="1151783" cy="40840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UBND </a:t>
            </a:r>
            <a:r>
              <a:rPr lang="en-US" sz="1400" dirty="0" err="1"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tỉnh</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40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 chức lập kế hoạch gửi Bộ </a:t>
            </a:r>
            <a:r>
              <a:rPr lang="en-US" sz="140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TTTT; </a:t>
            </a:r>
          </a:p>
          <a:p>
            <a:pPr algn="just"/>
            <a:r>
              <a:rPr lang="en-US" sz="140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solidFill>
                  <a:schemeClr val="tx1"/>
                </a:solidFill>
                <a:effectLst/>
                <a:latin typeface="Times New Roman" panose="02020603050405020304" pitchFamily="18" charset="0"/>
                <a:ea typeface="Times New Roman" panose="02020603050405020304" pitchFamily="18" charset="0"/>
              </a:rPr>
              <a:t>C</a:t>
            </a:r>
            <a:r>
              <a:rPr lang="vi-VN" sz="1400" dirty="0">
                <a:solidFill>
                  <a:schemeClr val="tx1"/>
                </a:solidFill>
                <a:effectLst/>
                <a:latin typeface="Times New Roman" panose="02020603050405020304" pitchFamily="18" charset="0"/>
                <a:ea typeface="Times New Roman" panose="02020603050405020304" pitchFamily="18" charset="0"/>
              </a:rPr>
              <a:t>hỉ đạo, giao Sở </a:t>
            </a:r>
            <a:r>
              <a:rPr lang="en-US" sz="1400" dirty="0">
                <a:solidFill>
                  <a:schemeClr val="tx1"/>
                </a:solidFill>
                <a:effectLst/>
                <a:latin typeface="Times New Roman" panose="02020603050405020304" pitchFamily="18" charset="0"/>
                <a:ea typeface="Times New Roman" panose="02020603050405020304" pitchFamily="18" charset="0"/>
              </a:rPr>
              <a:t>TTTT </a:t>
            </a:r>
            <a:r>
              <a:rPr lang="vi-VN" sz="1400" dirty="0">
                <a:solidFill>
                  <a:schemeClr val="tx1"/>
                </a:solidFill>
                <a:effectLst/>
                <a:latin typeface="Times New Roman" panose="02020603050405020304" pitchFamily="18" charset="0"/>
                <a:ea typeface="Times New Roman" panose="02020603050405020304" pitchFamily="18" charset="0"/>
              </a:rPr>
              <a:t>tham mưu công tác quản lý thực hiện nhiệm vụ tại địa phương</a:t>
            </a:r>
            <a:r>
              <a:rPr lang="en-US" sz="1400" dirty="0">
                <a:solidFill>
                  <a:schemeClr val="tx1"/>
                </a:solidFill>
                <a:effectLst/>
                <a:latin typeface="Times New Roman" panose="02020603050405020304" pitchFamily="18" charset="0"/>
                <a:ea typeface="Times New Roman" panose="02020603050405020304" pitchFamily="18" charset="0"/>
              </a:rPr>
              <a:t>; </a:t>
            </a:r>
          </a:p>
          <a:p>
            <a:pPr algn="just"/>
            <a:r>
              <a:rPr lang="en-US" sz="1400" dirty="0">
                <a:solidFill>
                  <a:schemeClr val="tx1"/>
                </a:solidFill>
                <a:latin typeface="Times New Roman" panose="02020603050405020304" pitchFamily="18" charset="0"/>
                <a:ea typeface="Times New Roman" panose="02020603050405020304" pitchFamily="18" charset="0"/>
              </a:rPr>
              <a:t>- T</a:t>
            </a:r>
            <a:r>
              <a:rPr lang="vi-VN" sz="1400" dirty="0">
                <a:solidFill>
                  <a:schemeClr val="tx1"/>
                </a:solidFill>
                <a:effectLst/>
                <a:latin typeface="Times New Roman" panose="02020603050405020304" pitchFamily="18" charset="0"/>
                <a:ea typeface="Times New Roman" panose="02020603050405020304" pitchFamily="18" charset="0"/>
              </a:rPr>
              <a:t>ổ chức cung cấp các </a:t>
            </a:r>
            <a:r>
              <a:rPr lang="en-US" sz="1400" dirty="0">
                <a:solidFill>
                  <a:schemeClr val="tx1"/>
                </a:solidFill>
                <a:effectLst/>
                <a:latin typeface="Times New Roman" panose="02020603050405020304" pitchFamily="18" charset="0"/>
                <a:ea typeface="Times New Roman" panose="02020603050405020304" pitchFamily="18" charset="0"/>
              </a:rPr>
              <a:t>SP</a:t>
            </a:r>
            <a:r>
              <a:rPr lang="vi-VN" sz="1400" dirty="0">
                <a:solidFill>
                  <a:schemeClr val="tx1"/>
                </a:solidFill>
                <a:effectLst/>
                <a:latin typeface="Times New Roman" panose="02020603050405020304" pitchFamily="18" charset="0"/>
                <a:ea typeface="Times New Roman" panose="02020603050405020304" pitchFamily="18" charset="0"/>
              </a:rPr>
              <a:t>, dịch vụ thông tin,</a:t>
            </a:r>
            <a:r>
              <a:rPr lang="en-US" sz="1400" dirty="0">
                <a:solidFill>
                  <a:schemeClr val="tx1"/>
                </a:solidFill>
                <a:effectLst/>
                <a:latin typeface="Times New Roman" panose="02020603050405020304" pitchFamily="18" charset="0"/>
                <a:ea typeface="Times New Roman" panose="02020603050405020304" pitchFamily="18" charset="0"/>
              </a:rPr>
              <a:t> </a:t>
            </a:r>
            <a:r>
              <a:rPr lang="en-US" sz="1400" dirty="0" err="1">
                <a:solidFill>
                  <a:schemeClr val="tx1"/>
                </a:solidFill>
                <a:effectLst/>
                <a:latin typeface="Times New Roman" panose="02020603050405020304" pitchFamily="18" charset="0"/>
                <a:ea typeface="Times New Roman" panose="02020603050405020304" pitchFamily="18" charset="0"/>
              </a:rPr>
              <a:t>tuyên</a:t>
            </a:r>
            <a:r>
              <a:rPr lang="vi-VN" sz="1400" dirty="0">
                <a:solidFill>
                  <a:schemeClr val="tx1"/>
                </a:solidFill>
                <a:effectLst/>
                <a:latin typeface="Times New Roman" panose="02020603050405020304" pitchFamily="18" charset="0"/>
                <a:ea typeface="Times New Roman" panose="02020603050405020304" pitchFamily="18" charset="0"/>
              </a:rPr>
              <a:t> truyền</a:t>
            </a:r>
            <a:r>
              <a:rPr lang="en-US" sz="1400" dirty="0">
                <a:solidFill>
                  <a:schemeClr val="tx1"/>
                </a:solidFill>
                <a:effectLst/>
                <a:latin typeface="Times New Roman" panose="02020603050405020304" pitchFamily="18" charset="0"/>
                <a:ea typeface="Times New Roman" panose="02020603050405020304" pitchFamily="18" charset="0"/>
              </a:rPr>
              <a:t>.</a:t>
            </a:r>
            <a:endParaRPr lang="en-US" sz="1400" dirty="0">
              <a:solidFill>
                <a:schemeClr val="tx1"/>
              </a:solidFill>
              <a:latin typeface="Times New Roman" panose="02020603050405020304" pitchFamily="18" charset="0"/>
              <a:ea typeface="Calibri" panose="020F0502020204030204" pitchFamily="34" charset="0"/>
            </a:endParaRPr>
          </a:p>
        </p:txBody>
      </p:sp>
      <p:sp>
        <p:nvSpPr>
          <p:cNvPr id="37" name="Rectangle 36">
            <a:extLst>
              <a:ext uri="{FF2B5EF4-FFF2-40B4-BE49-F238E27FC236}">
                <a16:creationId xmlns:a16="http://schemas.microsoft.com/office/drawing/2014/main" id="{ED50F887-A785-CE93-9D28-6C828EEEF0BA}"/>
              </a:ext>
            </a:extLst>
          </p:cNvPr>
          <p:cNvSpPr/>
          <p:nvPr/>
        </p:nvSpPr>
        <p:spPr>
          <a:xfrm>
            <a:off x="5231000" y="2038350"/>
            <a:ext cx="948943" cy="410119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dịch vụ phục vụ truy nhập </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vi-VN"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nternet băng rộng khai thác các thông tin thiết yếu, đọc các xuất bản phẩm điện tử, báo điện tử, sử dụng dịch vụ công trực tuyến</a:t>
            </a:r>
            <a:endParaRPr lang="en-US" sz="1400" dirty="0">
              <a:solidFill>
                <a:schemeClr val="tx1"/>
              </a:solidFill>
              <a:latin typeface="Times New Roman" panose="02020603050405020304" pitchFamily="18" charset="0"/>
              <a:cs typeface="Times New Roman" panose="02020603050405020304" pitchFamily="18" charset="0"/>
            </a:endParaRPr>
          </a:p>
        </p:txBody>
      </p:sp>
      <p:sp>
        <p:nvSpPr>
          <p:cNvPr id="39" name="Rectangle 38">
            <a:extLst>
              <a:ext uri="{FF2B5EF4-FFF2-40B4-BE49-F238E27FC236}">
                <a16:creationId xmlns:a16="http://schemas.microsoft.com/office/drawing/2014/main" id="{24B25F50-5A35-7EFE-DA47-71937DEA33DC}"/>
              </a:ext>
            </a:extLst>
          </p:cNvPr>
          <p:cNvSpPr/>
          <p:nvPr/>
        </p:nvSpPr>
        <p:spPr>
          <a:xfrm>
            <a:off x="10522659" y="2076497"/>
            <a:ext cx="753054" cy="40630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lnSpc>
                <a:spcPts val="1800"/>
              </a:lnSpc>
              <a:spcBef>
                <a:spcPts val="0"/>
              </a:spcBef>
              <a:buNone/>
            </a:pPr>
            <a:r>
              <a:rPr lang="en-US" sz="1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a:t>
            </a:r>
            <a:r>
              <a:rPr lang="en-US" sz="1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báo</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14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ctr">
              <a:lnSpc>
                <a:spcPts val="1800"/>
              </a:lnSpc>
              <a:spcBef>
                <a:spcPts val="0"/>
              </a:spcBef>
              <a:buNone/>
            </a:pPr>
            <a:r>
              <a:rPr lang="en-US" sz="1400" spc="-10" dirty="0" err="1" smtClean="0">
                <a:solidFill>
                  <a:schemeClr val="tx1"/>
                </a:solidFill>
                <a:effectLst/>
                <a:latin typeface="Times New Roman" panose="02020603050405020304" pitchFamily="18" charset="0"/>
                <a:ea typeface="Times New Roman" panose="02020603050405020304" pitchFamily="18" charset="0"/>
              </a:rPr>
              <a:t>Cung</a:t>
            </a:r>
            <a:r>
              <a:rPr lang="en-US" sz="1400" spc="-10" dirty="0" smtClean="0">
                <a:solidFill>
                  <a:schemeClr val="tx1"/>
                </a:solidFill>
                <a:effectLst/>
                <a:latin typeface="Times New Roman" panose="02020603050405020304" pitchFamily="18" charset="0"/>
                <a:ea typeface="Times New Roman" panose="02020603050405020304" pitchFamily="18" charset="0"/>
              </a:rPr>
              <a:t> </a:t>
            </a:r>
            <a:r>
              <a:rPr lang="en-US" sz="1400" spc="-10" dirty="0" err="1">
                <a:solidFill>
                  <a:schemeClr val="tx1"/>
                </a:solidFill>
                <a:effectLst/>
                <a:latin typeface="Times New Roman" panose="02020603050405020304" pitchFamily="18" charset="0"/>
                <a:ea typeface="Times New Roman" panose="02020603050405020304" pitchFamily="18" charset="0"/>
              </a:rPr>
              <a:t>cấp</a:t>
            </a:r>
            <a:r>
              <a:rPr lang="en-US" sz="1400" spc="-10" dirty="0">
                <a:solidFill>
                  <a:schemeClr val="tx1"/>
                </a:solidFill>
                <a:effectLst/>
                <a:latin typeface="Times New Roman" panose="02020603050405020304" pitchFamily="18" charset="0"/>
                <a:ea typeface="Times New Roman" panose="02020603050405020304" pitchFamily="18" charset="0"/>
              </a:rPr>
              <a:t> </a:t>
            </a:r>
            <a:r>
              <a:rPr lang="en-US" sz="1400" spc="-10" dirty="0" err="1">
                <a:solidFill>
                  <a:schemeClr val="tx1"/>
                </a:solidFill>
                <a:effectLst/>
                <a:latin typeface="Times New Roman" panose="02020603050405020304" pitchFamily="18" charset="0"/>
                <a:ea typeface="Times New Roman" panose="02020603050405020304" pitchFamily="18" charset="0"/>
              </a:rPr>
              <a:t>sản</a:t>
            </a:r>
            <a:r>
              <a:rPr lang="vi-VN" sz="1400" spc="-10" dirty="0">
                <a:solidFill>
                  <a:schemeClr val="tx1"/>
                </a:solidFill>
                <a:effectLst/>
                <a:latin typeface="Times New Roman" panose="02020603050405020304" pitchFamily="18" charset="0"/>
                <a:ea typeface="Times New Roman" panose="02020603050405020304" pitchFamily="18" charset="0"/>
              </a:rPr>
              <a:t> phẩm báo in</a:t>
            </a:r>
            <a:r>
              <a:rPr lang="en-US" sz="1400" spc="-10" dirty="0">
                <a:solidFill>
                  <a:schemeClr val="tx1"/>
                </a:solidFill>
                <a:effectLst/>
                <a:latin typeface="Times New Roman" panose="02020603050405020304" pitchFamily="18" charset="0"/>
                <a:ea typeface="Times New Roman" panose="02020603050405020304" pitchFamily="18" charset="0"/>
              </a:rPr>
              <a:t>,</a:t>
            </a:r>
            <a:r>
              <a:rPr lang="vi-VN" sz="1400" spc="-10" dirty="0">
                <a:solidFill>
                  <a:schemeClr val="tx1"/>
                </a:solidFill>
                <a:effectLst/>
                <a:latin typeface="Times New Roman" panose="02020603050405020304" pitchFamily="18" charset="0"/>
                <a:ea typeface="Times New Roman" panose="02020603050405020304" pitchFamily="18" charset="0"/>
              </a:rPr>
              <a:t> xuất bản phẩm in đến các điểm cung cấp thông tin </a:t>
            </a:r>
            <a:r>
              <a:rPr lang="en-US" sz="1400" spc="-10" dirty="0" smtClean="0">
                <a:solidFill>
                  <a:schemeClr val="tx1"/>
                </a:solidFill>
                <a:effectLst/>
                <a:latin typeface="Times New Roman" panose="02020603050405020304" pitchFamily="18" charset="0"/>
                <a:ea typeface="Times New Roman" panose="02020603050405020304" pitchFamily="18" charset="0"/>
              </a:rPr>
              <a:t>CC</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3" name="Rectangle 42">
            <a:extLst>
              <a:ext uri="{FF2B5EF4-FFF2-40B4-BE49-F238E27FC236}">
                <a16:creationId xmlns:a16="http://schemas.microsoft.com/office/drawing/2014/main" id="{0A510495-CE28-18C7-B9A8-20CFB8DD9637}"/>
              </a:ext>
            </a:extLst>
          </p:cNvPr>
          <p:cNvSpPr/>
          <p:nvPr/>
        </p:nvSpPr>
        <p:spPr>
          <a:xfrm>
            <a:off x="11392984" y="2076496"/>
            <a:ext cx="646098" cy="40630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lnSpc>
                <a:spcPts val="1800"/>
              </a:lnSpc>
              <a:spcBef>
                <a:spcPts val="0"/>
              </a:spcBef>
              <a:buNone/>
            </a:pPr>
            <a:r>
              <a:rPr lang="en-US" sz="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ctr">
              <a:lnSpc>
                <a:spcPts val="1800"/>
              </a:lnSpc>
              <a:spcBef>
                <a:spcPts val="0"/>
              </a:spcBef>
              <a:buNone/>
            </a:pP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ctr">
              <a:lnSpc>
                <a:spcPts val="1800"/>
              </a:lnSpc>
              <a:spcBef>
                <a:spcPts val="0"/>
              </a:spcBef>
              <a:buNone/>
            </a:pP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quản</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p:txBody>
      </p:sp>
      <p:grpSp>
        <p:nvGrpSpPr>
          <p:cNvPr id="53" name="Group 52">
            <a:extLst>
              <a:ext uri="{FF2B5EF4-FFF2-40B4-BE49-F238E27FC236}">
                <a16:creationId xmlns:a16="http://schemas.microsoft.com/office/drawing/2014/main" id="{6A4C5BD8-1FDF-AC6C-9B9B-7BA8FD25F6AB}"/>
              </a:ext>
            </a:extLst>
          </p:cNvPr>
          <p:cNvGrpSpPr/>
          <p:nvPr/>
        </p:nvGrpSpPr>
        <p:grpSpPr>
          <a:xfrm rot="5400000">
            <a:off x="10818703" y="1695638"/>
            <a:ext cx="346600" cy="461324"/>
            <a:chOff x="1821527" y="1583388"/>
            <a:chExt cx="350031" cy="409470"/>
          </a:xfrm>
        </p:grpSpPr>
        <p:sp>
          <p:nvSpPr>
            <p:cNvPr id="54" name="Arrow: Right 53">
              <a:extLst>
                <a:ext uri="{FF2B5EF4-FFF2-40B4-BE49-F238E27FC236}">
                  <a16:creationId xmlns:a16="http://schemas.microsoft.com/office/drawing/2014/main" id="{2B9E012A-A698-8EDC-5F22-D082FEFE16E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8" name="Arrow: Right 4">
              <a:extLst>
                <a:ext uri="{FF2B5EF4-FFF2-40B4-BE49-F238E27FC236}">
                  <a16:creationId xmlns:a16="http://schemas.microsoft.com/office/drawing/2014/main" id="{498001E9-6461-EE58-540A-C3AB126B9AF4}"/>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59" name="Group 58">
            <a:extLst>
              <a:ext uri="{FF2B5EF4-FFF2-40B4-BE49-F238E27FC236}">
                <a16:creationId xmlns:a16="http://schemas.microsoft.com/office/drawing/2014/main" id="{B5AFEADD-9960-582E-F575-A6C6F770A461}"/>
              </a:ext>
            </a:extLst>
          </p:cNvPr>
          <p:cNvGrpSpPr/>
          <p:nvPr/>
        </p:nvGrpSpPr>
        <p:grpSpPr>
          <a:xfrm rot="5400000">
            <a:off x="11500573" y="1700998"/>
            <a:ext cx="331603" cy="419397"/>
            <a:chOff x="1821527" y="1583388"/>
            <a:chExt cx="350031" cy="409470"/>
          </a:xfrm>
        </p:grpSpPr>
        <p:sp>
          <p:nvSpPr>
            <p:cNvPr id="60" name="Arrow: Right 59">
              <a:extLst>
                <a:ext uri="{FF2B5EF4-FFF2-40B4-BE49-F238E27FC236}">
                  <a16:creationId xmlns:a16="http://schemas.microsoft.com/office/drawing/2014/main" id="{5B00E293-976C-9C85-3CA1-4249F3E43D0D}"/>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Arrow: Right 4">
              <a:extLst>
                <a:ext uri="{FF2B5EF4-FFF2-40B4-BE49-F238E27FC236}">
                  <a16:creationId xmlns:a16="http://schemas.microsoft.com/office/drawing/2014/main" id="{16080F65-88C6-B832-C21F-AE01350516F1}"/>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79" name="Group 78">
            <a:extLst>
              <a:ext uri="{FF2B5EF4-FFF2-40B4-BE49-F238E27FC236}">
                <a16:creationId xmlns:a16="http://schemas.microsoft.com/office/drawing/2014/main" id="{FF4FB1F7-18B0-54D4-D09F-5D42837D7568}"/>
              </a:ext>
            </a:extLst>
          </p:cNvPr>
          <p:cNvGrpSpPr/>
          <p:nvPr/>
        </p:nvGrpSpPr>
        <p:grpSpPr>
          <a:xfrm rot="5400000">
            <a:off x="4472006" y="1642841"/>
            <a:ext cx="312149" cy="523127"/>
            <a:chOff x="1821527" y="1583388"/>
            <a:chExt cx="350031" cy="409470"/>
          </a:xfrm>
        </p:grpSpPr>
        <p:sp>
          <p:nvSpPr>
            <p:cNvPr id="80" name="Arrow: Right 79">
              <a:extLst>
                <a:ext uri="{FF2B5EF4-FFF2-40B4-BE49-F238E27FC236}">
                  <a16:creationId xmlns:a16="http://schemas.microsoft.com/office/drawing/2014/main" id="{18B1538A-395F-BD3F-B534-4BF33C346C28}"/>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1" name="Arrow: Right 4">
              <a:extLst>
                <a:ext uri="{FF2B5EF4-FFF2-40B4-BE49-F238E27FC236}">
                  <a16:creationId xmlns:a16="http://schemas.microsoft.com/office/drawing/2014/main" id="{8F5BB81F-6495-BCC1-B1CE-F375F0181415}"/>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82" name="Group 81">
            <a:extLst>
              <a:ext uri="{FF2B5EF4-FFF2-40B4-BE49-F238E27FC236}">
                <a16:creationId xmlns:a16="http://schemas.microsoft.com/office/drawing/2014/main" id="{1E1B3924-B89C-EBE2-6CBE-0758E8596EB0}"/>
              </a:ext>
            </a:extLst>
          </p:cNvPr>
          <p:cNvGrpSpPr/>
          <p:nvPr/>
        </p:nvGrpSpPr>
        <p:grpSpPr>
          <a:xfrm rot="5400000">
            <a:off x="5526281" y="1620712"/>
            <a:ext cx="312149" cy="523127"/>
            <a:chOff x="1821527" y="1583388"/>
            <a:chExt cx="350031" cy="409470"/>
          </a:xfrm>
        </p:grpSpPr>
        <p:sp>
          <p:nvSpPr>
            <p:cNvPr id="83" name="Arrow: Right 82">
              <a:extLst>
                <a:ext uri="{FF2B5EF4-FFF2-40B4-BE49-F238E27FC236}">
                  <a16:creationId xmlns:a16="http://schemas.microsoft.com/office/drawing/2014/main" id="{AB02FDF7-1BA6-4BFF-457E-469CB51AB06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4" name="Arrow: Right 4">
              <a:extLst>
                <a:ext uri="{FF2B5EF4-FFF2-40B4-BE49-F238E27FC236}">
                  <a16:creationId xmlns:a16="http://schemas.microsoft.com/office/drawing/2014/main" id="{ECF0034D-7579-3929-A550-88068F91B982}"/>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85" name="Group 84">
            <a:extLst>
              <a:ext uri="{FF2B5EF4-FFF2-40B4-BE49-F238E27FC236}">
                <a16:creationId xmlns:a16="http://schemas.microsoft.com/office/drawing/2014/main" id="{3D6D1C3D-B6BB-7AA7-E100-3764D5B554ED}"/>
              </a:ext>
            </a:extLst>
          </p:cNvPr>
          <p:cNvGrpSpPr/>
          <p:nvPr/>
        </p:nvGrpSpPr>
        <p:grpSpPr>
          <a:xfrm rot="5400000">
            <a:off x="2107743" y="1637805"/>
            <a:ext cx="312149" cy="523127"/>
            <a:chOff x="1821527" y="1583388"/>
            <a:chExt cx="350031" cy="409470"/>
          </a:xfrm>
        </p:grpSpPr>
        <p:sp>
          <p:nvSpPr>
            <p:cNvPr id="86" name="Arrow: Right 85">
              <a:extLst>
                <a:ext uri="{FF2B5EF4-FFF2-40B4-BE49-F238E27FC236}">
                  <a16:creationId xmlns:a16="http://schemas.microsoft.com/office/drawing/2014/main" id="{605C4995-05DC-D5E1-A871-2EE8A6FDD274}"/>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7" name="Arrow: Right 4">
              <a:extLst>
                <a:ext uri="{FF2B5EF4-FFF2-40B4-BE49-F238E27FC236}">
                  <a16:creationId xmlns:a16="http://schemas.microsoft.com/office/drawing/2014/main" id="{572E1346-C1F0-B76D-13EE-30B3D192C520}"/>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grpSp>
        <p:nvGrpSpPr>
          <p:cNvPr id="88" name="Group 87">
            <a:extLst>
              <a:ext uri="{FF2B5EF4-FFF2-40B4-BE49-F238E27FC236}">
                <a16:creationId xmlns:a16="http://schemas.microsoft.com/office/drawing/2014/main" id="{CF73BAFD-D36A-B505-A46A-BCFC206D7375}"/>
              </a:ext>
            </a:extLst>
          </p:cNvPr>
          <p:cNvGrpSpPr/>
          <p:nvPr/>
        </p:nvGrpSpPr>
        <p:grpSpPr>
          <a:xfrm rot="5400000">
            <a:off x="6862624" y="1615521"/>
            <a:ext cx="312149" cy="523127"/>
            <a:chOff x="1821527" y="1583388"/>
            <a:chExt cx="350031" cy="409470"/>
          </a:xfrm>
        </p:grpSpPr>
        <p:sp>
          <p:nvSpPr>
            <p:cNvPr id="89" name="Arrow: Right 88">
              <a:extLst>
                <a:ext uri="{FF2B5EF4-FFF2-40B4-BE49-F238E27FC236}">
                  <a16:creationId xmlns:a16="http://schemas.microsoft.com/office/drawing/2014/main" id="{0610B169-1474-7037-3C0A-ED03187A73AE}"/>
                </a:ext>
              </a:extLst>
            </p:cNvPr>
            <p:cNvSpPr/>
            <p:nvPr/>
          </p:nvSpPr>
          <p:spPr>
            <a:xfrm>
              <a:off x="1821527" y="1583388"/>
              <a:ext cx="350031" cy="40947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0" name="Arrow: Right 4">
              <a:extLst>
                <a:ext uri="{FF2B5EF4-FFF2-40B4-BE49-F238E27FC236}">
                  <a16:creationId xmlns:a16="http://schemas.microsoft.com/office/drawing/2014/main" id="{A1A19878-3D02-142C-9360-FCDC8EBA50DF}"/>
                </a:ext>
              </a:extLst>
            </p:cNvPr>
            <p:cNvSpPr txBox="1"/>
            <p:nvPr/>
          </p:nvSpPr>
          <p:spPr>
            <a:xfrm>
              <a:off x="1847601" y="1761571"/>
              <a:ext cx="218948" cy="1493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dirty="0"/>
            </a:p>
          </p:txBody>
        </p:sp>
      </p:grpSp>
    </p:spTree>
    <p:extLst>
      <p:ext uri="{BB962C8B-B14F-4D97-AF65-F5344CB8AC3E}">
        <p14:creationId xmlns:p14="http://schemas.microsoft.com/office/powerpoint/2010/main" val="2425915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4312</TotalTime>
  <Words>6999</Words>
  <Application>Microsoft Office PowerPoint</Application>
  <PresentationFormat>Widescreen</PresentationFormat>
  <Paragraphs>354</Paragraphs>
  <Slides>31</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SimSun</vt:lpstr>
      <vt:lpstr>Arial</vt:lpstr>
      <vt:lpstr>Calibri</vt:lpstr>
      <vt:lpstr>Calibri Light</vt:lpstr>
      <vt:lpstr>Times New Roman</vt:lpstr>
      <vt:lpstr>Times New Roman Bold</vt:lpstr>
      <vt:lpstr>Wingdings</vt:lpstr>
      <vt:lpstr>Office Theme</vt:lpstr>
      <vt:lpstr>PowerPoint Presentation</vt:lpstr>
      <vt:lpstr>NỘI DUNG</vt:lpstr>
      <vt:lpstr>PowerPoint Presentation</vt:lpstr>
      <vt:lpstr>PowerPoint Presentation</vt:lpstr>
      <vt:lpstr>PowerPoint Presentation</vt:lpstr>
      <vt:lpstr>1. NÂNG CAO NĂNG LỰC CHO CÁN BỘ THÔNG TIN VÀ TRUYỀN THÔNG</vt:lpstr>
      <vt:lpstr>2. THIẾT LẬP CÁC CỤM THÔNG TIN ĐIỆN TỬ CÔNG CỘNG PHỤC VỤ THÔNG TIN, TUYÊN TRUYỀN ĐỐI NGOẠI TẠI CỬA KHẨU BIÊN GIỚI VÀ CUNG CẤP NỘI DUNG THÔNG TIN PHỤC VỤ TUYÊN TRUYỀN Ở CÁC XÃ BIÊN GIỚI</vt:lpstr>
      <vt:lpstr>PowerPoint Presentation</vt:lpstr>
      <vt:lpstr>3. CUNG CẤP DỊCH VỤ THÔNG TIN CÔNG CỘNG TẠI CÁC ĐIỂM CUNG CẤP DỊCH VỤ BƯU CHÍNH CÔNG CỘNG PHỤC VỤ TIẾP CẬN THÔNG TIN CỦA NHÂN DÂN Ở CÁC XÃ CÓ ĐIỀU KIỆN KTXH ĐẶC BIỆT KHÓ KHĂN, XÃ ĐẢO, HUYỆN ĐẢO</vt:lpstr>
      <vt:lpstr>PowerPoint Presentation</vt:lpstr>
      <vt:lpstr>4. TĂNG CƯỜNG CƠ SỞ VẬT CHẤT CHO HOẠT ĐỘNG CỦA ĐÀI TRUYỀN THANH XÃ</vt:lpstr>
      <vt:lpstr>PowerPoint Presentation</vt:lpstr>
      <vt:lpstr>5. TRANG BỊ HỆ THỐNG THIẾT BỊ THÔNG TIN CHO CÁC ĐỒN BIÊN PHÒNG PHỤC VỤ CÔNG TÁC THÔNG TIN, TUYÊN TRUYỀN THÔNG TIN ĐỐI NGOẠI TẠI CÁC XÃ BIÊN GIỚI, HẢI ĐẢO</vt:lpstr>
      <vt:lpstr>PowerPoint Presentation</vt:lpstr>
      <vt:lpstr>6. PHÁT TRIỂN NỀN TẢNG CÔNG NGHỆ CUNG CẤP XUẤT BẢN PHẨM, BÁO ĐIỆN TỬ </vt:lpstr>
      <vt:lpstr>7. PHÁT TRIỂN CÁC NỀN TẢNG CÔNG NGHỆ KHÁC PHỤC VỤ GIẢM NGHÈO VỀ THÔNG TIN</vt:lpstr>
      <vt:lpstr>8. SẢN XUẤT MỚI CÁC TÁC PHẨM BÁO CHÍ VÀ CÁC SẢN PHẨM TRUYỀN THÔNG KHÁC ĐỂ CUNG CẤP NỘI DUNG THIẾT YẾU CHO XÃ HỘI</vt:lpstr>
      <vt:lpstr>9. SẢN XUẤT MỚI CÁC XUẤT BẢN PHẨM CUNG CẤP NỘI DUNG THIẾT YẾU</vt:lpstr>
      <vt:lpstr>10. LỰA CHỌN TÁC PHẨM BÁO CHÍ CÓ NỘI DUNG THIẾT YẾU, CÓ GIÁ TRỊ PHỔ BIẾN LÂU DÀI ĐỂ CHUYỂN SANG ĐỊNH DẠNG SỐ VÀ PHÁT HÀNH TRÊN KHÔNG GIAN MẠNG</vt:lpstr>
      <vt:lpstr>11. LỰA CHỌN XUẤT BẢN PHẨM IN ĐỂ XUẤT BẢN DƯỚI HÌNH THỨC XBP ĐIỆN TỬ</vt:lpstr>
      <vt:lpstr>PowerPoint Presentation</vt:lpstr>
      <vt:lpstr> NỘI DUNG THỰC HIỆN TIỂU DỰ ÁN TRUYỀN THÔNG VỀ GIẢM NGHÈO ĐA CHIỀU</vt:lpstr>
      <vt:lpstr>Nhiệm vụ công tác thông tin, truyền thông về công tác giảm nghèo đa chiều</vt:lpstr>
      <vt:lpstr>Các hình thức thông tin, truyên truyền về giảm nghèo đa chiều</vt:lpstr>
      <vt:lpstr>PowerPoint Presentation</vt:lpstr>
      <vt:lpstr>CÔNG TÁC KẾ HOẠCH</vt:lpstr>
      <vt:lpstr>CÁC NHIỆM VỤ ĐẶC THÙ (Điểm a, khoản 2, Điều 16 Thông tư số 06/2022/TT-BTTTT)</vt:lpstr>
      <vt:lpstr>HUY ĐỘNG VÀ QUẢN LÝ NGUỒN LỰC THỰC HIỆN DỰ ÁN</vt:lpstr>
      <vt:lpstr>GIÁM SÁT, BÁO CÁO THỰC HIỆN DỰ ÁN</vt:lpstr>
      <vt:lpstr>TỔ CHỨC THỰC HIỆN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 Manh Thai</dc:creator>
  <cp:lastModifiedBy>DO Ngoc Tan</cp:lastModifiedBy>
  <cp:revision>109</cp:revision>
  <dcterms:created xsi:type="dcterms:W3CDTF">2022-02-26T03:04:38Z</dcterms:created>
  <dcterms:modified xsi:type="dcterms:W3CDTF">2022-11-30T04:28:12Z</dcterms:modified>
</cp:coreProperties>
</file>