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314" r:id="rId3"/>
    <p:sldId id="261" r:id="rId4"/>
    <p:sldId id="315" r:id="rId5"/>
    <p:sldId id="318" r:id="rId6"/>
    <p:sldId id="319" r:id="rId7"/>
    <p:sldId id="320" r:id="rId8"/>
    <p:sldId id="321" r:id="rId9"/>
    <p:sldId id="322" r:id="rId10"/>
    <p:sldId id="324" r:id="rId11"/>
    <p:sldId id="323" r:id="rId12"/>
    <p:sldId id="312" r:id="rId13"/>
    <p:sldId id="31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3741" autoAdjust="0"/>
  </p:normalViewPr>
  <p:slideViewPr>
    <p:cSldViewPr snapToGrid="0" snapToObjects="1">
      <p:cViewPr varScale="1">
        <p:scale>
          <a:sx n="69" d="100"/>
          <a:sy n="69" d="100"/>
        </p:scale>
        <p:origin x="7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685D7-C75D-4C7E-BEA4-34EC4FCA51E8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FC163-2484-49E6-8408-2376571BE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0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04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27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03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09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02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06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C163-2484-49E6-8408-2376571BE11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02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57CEB-D7FB-C141-9CDF-F92955006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645FB-CD48-7E46-A754-053B564AA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7A842-C6D7-2849-9805-72F8582D4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8221F-7101-754A-B34D-BA83EEA2C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E0F66-AD4E-7349-B100-3C872B55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94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EF7F6-84E0-3C47-9EAA-2A366953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E4741C-5075-2E40-A315-970683896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9D4C1-291C-F345-8745-5EB48E117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9C207-969B-5C4E-AFAA-8BCA3984F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0055F-3749-C346-9A7C-617084C3C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17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4347B9-3F03-1243-9C25-212310C9B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272115-091C-0F46-ACAE-A252D514D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6BAB8-CFBE-8D45-BAE3-078485BB6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25FCD-9864-D249-832A-BE3A3C4FF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243F6-FA95-DF49-8658-0B9296E56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74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47564-CEC6-4E4E-9B0B-1DB24F2E3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B3EA3-9EEA-3447-9E36-8B581DECE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C1430-7581-C44A-8FD8-C5EEFB882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421F-1DF5-C649-A27D-E1EDE7809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DE711-4C31-7E4A-945A-CCA214CD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31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58D39-2922-F447-A8F7-20B780A69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AA579-4A52-B745-A89D-5A3AA6953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4AFF2-3AD2-C44C-B44F-EDBEB1321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1D4EE-90CF-C54E-A544-94FE6EBD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6D5AC-C04F-A243-8049-9A5D92C6A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78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3CF7A-82AE-DD41-BCE2-CDBB6E6BE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6C534-3773-584A-868E-5B8C6CAC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F00C3C-1EA9-7046-B2CE-8575373B6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F085E-FFE1-D148-AD77-B8BBF4DBE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C0832-E62B-E349-9BDC-DDD41845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644809-CEE5-CD46-8CFB-7E26435B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7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82A2-B77D-3F44-915E-E41E524B3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E3D73-E29B-7E44-89C8-E592A019C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5FC5B1-A413-954F-B4F6-69702FC1DF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CD5C13-1F90-E04B-BF0E-604D90A8AB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ABB2BA-E94A-4445-8D89-6853DCE0D6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D8A7D0-FA2A-E749-899E-C2B38DB6F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FD2863-3825-BB47-BA4D-ADB17D181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B215EA-1E02-6144-BAB1-EF92C055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60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96EC9-7E6D-F94F-927F-7376458CC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25E611-6DA1-AC43-9A4E-711EFE2D0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BF042C-94F6-1D43-ABF7-27C6141A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0376E2-83D1-6544-AE53-AFF4F3EB5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079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08AFF6-2960-E74C-B885-87A1D5A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EDB200-9467-A848-83DB-4137590FC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C3DC1-AF8E-4143-8BCE-FB01004C0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9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D3C3-D774-F745-A7FF-E11982B07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2AA8D-B10B-B943-9671-7FFA4368B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51933C-A041-9F47-BDCC-D0DAAE8F0E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E2F4D4-AF20-E94C-8F80-EFA71F9FE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9B9AA9-55E5-6049-AC7D-8FCAB6F9C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D03F0C-EBF4-EB41-84D9-8745B31E9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190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D405B-EAE7-3B45-96C9-28806FB3F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32C82-A9E5-9B48-9179-3FDB3ED6F4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930425-40E3-924E-B797-53DF05433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19178-B15E-0A40-BBB9-F4C70B2BB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14A2E0-9CC0-C94D-8E3E-CF51E094C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E0C251-E783-944D-B5C8-1500B448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43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AF60A8-B333-3C42-BE0E-B0E675C4B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4DC10-6D60-A045-A172-0EA4821E4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8E6A7-40B3-4E43-A1CE-B4C08782B4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D8E2E-3E8C-D347-B00B-5B7C8652BEAF}" type="datetimeFigureOut">
              <a:rPr lang="en-GB" smtClean="0"/>
              <a:t>30/11/2022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2213A-DCF1-484B-91E9-671E2FA96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F954A-E19F-514F-B901-9E5F603B27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FB8C9-4339-E841-8DAD-BAA712C53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38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EAF276-8E81-8E45-A41D-9C8B09CF64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3609" y="5218833"/>
            <a:ext cx="4397770" cy="484032"/>
          </a:xfr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GB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CC9D9A1-068C-2E4D-B32E-E9C5CD4C238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" y="0"/>
            <a:ext cx="12191549" cy="16317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F26D911-421B-CA45-80F2-8BB0AB56048E}"/>
              </a:ext>
            </a:extLst>
          </p:cNvPr>
          <p:cNvSpPr/>
          <p:nvPr/>
        </p:nvSpPr>
        <p:spPr>
          <a:xfrm>
            <a:off x="1961635" y="523501"/>
            <a:ext cx="8458199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spc="300" dirty="0">
                <a:ln w="11430" cmpd="sng">
                  <a:solidFill>
                    <a:srgbClr val="5B9BD5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5B9BD5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BỘ THÔNG TIN VÀ TRUYỀN THÔNG</a:t>
            </a: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A50CA8F3-888D-E949-9C8B-1B40214C5527}"/>
              </a:ext>
            </a:extLst>
          </p:cNvPr>
          <p:cNvSpPr txBox="1">
            <a:spLocks/>
          </p:cNvSpPr>
          <p:nvPr/>
        </p:nvSpPr>
        <p:spPr>
          <a:xfrm>
            <a:off x="679622" y="2641600"/>
            <a:ext cx="11022227" cy="22092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TIÊU CHÍ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THÔNG TIN VÀ TRUYỀN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THÔNG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TIÊU CHÍ QUỐC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GIA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XÃ NÔNG THÔN MỚI VÀ BỘ TIÊU CHÍ QUỐC GIA VỀ XÃ NÔNG THÔN MỚI NÂNG CAO GIAI ĐOẠN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2021-2025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spc="-4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i="1" spc="-4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spc="-4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1127/QĐ-BTTTT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spc="-4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i="1" spc="-4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TTTT)</a:t>
            </a:r>
            <a:endParaRPr lang="en-US" sz="2400" i="1" spc="-4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3EAF276-8E81-8E45-A41D-9C8B09CF64FD}"/>
              </a:ext>
            </a:extLst>
          </p:cNvPr>
          <p:cNvSpPr txBox="1">
            <a:spLocks/>
          </p:cNvSpPr>
          <p:nvPr/>
        </p:nvSpPr>
        <p:spPr>
          <a:xfrm>
            <a:off x="7304079" y="6070820"/>
            <a:ext cx="4397770" cy="6957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hoạch -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362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046" y="333104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THỰC HIỆN TIÊU CHÍ TTTT ĐỐI VỚI XÃ XÂY DỰNG NTM NÂNG CAO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101" y="1097037"/>
            <a:ext cx="11563027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5863572" y="-876959"/>
            <a:ext cx="653216" cy="5907640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1422400" y="2731858"/>
            <a:ext cx="3147030" cy="34657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100%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vực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loa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xuyên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90%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vực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loa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xuyên.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5112327" y="2731859"/>
            <a:ext cx="2617264" cy="34657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100%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01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4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Internet.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810FD8-D7DA-43C4-4117-E71884E2834F}"/>
              </a:ext>
            </a:extLst>
          </p:cNvPr>
          <p:cNvSpPr/>
          <p:nvPr/>
        </p:nvSpPr>
        <p:spPr>
          <a:xfrm>
            <a:off x="8094324" y="2731858"/>
            <a:ext cx="2419564" cy="33641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ít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313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046" y="333104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THỰC HIỆN TIÊU CHÍ TTTT ĐỐI VỚI XÃ XÂY DỰNG NTM NÂNG CAO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154" y="1097037"/>
            <a:ext cx="11563027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CNTT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KT - XH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5396098" y="-2402673"/>
            <a:ext cx="653217" cy="8959067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417554" y="2498178"/>
            <a:ext cx="1949843" cy="35092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50</a:t>
            </a:r>
            <a:r>
              <a:rPr lang="en-US" sz="1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2599751" y="2582643"/>
            <a:ext cx="2165484" cy="34723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bồi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dưỡng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huấn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kỹ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80%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hải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100%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lại.</a:t>
            </a: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810FD8-D7DA-43C4-4117-E71884E2834F}"/>
              </a:ext>
            </a:extLst>
          </p:cNvPr>
          <p:cNvSpPr/>
          <p:nvPr/>
        </p:nvSpPr>
        <p:spPr>
          <a:xfrm>
            <a:off x="5034343" y="2535012"/>
            <a:ext cx="2132682" cy="34723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phổ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kỹ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50%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hải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70%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lại.</a:t>
            </a: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4EE507-2314-6764-D6D1-09C2EB412139}"/>
              </a:ext>
            </a:extLst>
          </p:cNvPr>
          <p:cNvSpPr/>
          <p:nvPr/>
        </p:nvSpPr>
        <p:spPr>
          <a:xfrm>
            <a:off x="7436133" y="2516594"/>
            <a:ext cx="2054829" cy="34908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100%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OCOP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quảng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tảng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sàn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mại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18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tử.</a:t>
            </a: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61E89C-30FF-D973-F925-222EFC900BAE}"/>
              </a:ext>
            </a:extLst>
          </p:cNvPr>
          <p:cNvSpPr/>
          <p:nvPr/>
        </p:nvSpPr>
        <p:spPr>
          <a:xfrm>
            <a:off x="9723316" y="2535012"/>
            <a:ext cx="2054829" cy="34723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100%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630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13C38-AE58-C84E-837F-6B14DBAA2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1782" y="665697"/>
            <a:ext cx="6891509" cy="783986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200" b="1" spc="-40" dirty="0">
                <a:latin typeface="Times New Roman Bold" panose="02020803070505020304" pitchFamily="18" charset="0"/>
                <a:cs typeface="Times New Roman" panose="02020603050405020304" pitchFamily="18" charset="0"/>
              </a:rPr>
              <a:t>TỔ CHỨC THỰC HIỆN</a:t>
            </a:r>
            <a:endParaRPr lang="en-GB" sz="3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1F342CE-E43E-60F0-CED5-67E6DCEC918C}"/>
              </a:ext>
            </a:extLst>
          </p:cNvPr>
          <p:cNvGrpSpPr/>
          <p:nvPr/>
        </p:nvGrpSpPr>
        <p:grpSpPr>
          <a:xfrm>
            <a:off x="6888500" y="1908326"/>
            <a:ext cx="4030073" cy="970126"/>
            <a:chOff x="3477" y="192190"/>
            <a:chExt cx="1520376" cy="954986"/>
          </a:xfrm>
          <a:solidFill>
            <a:schemeClr val="bg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2000824-8396-201B-94C3-C995AC1B2D7C}"/>
                </a:ext>
              </a:extLst>
            </p:cNvPr>
            <p:cNvSpPr/>
            <p:nvPr/>
          </p:nvSpPr>
          <p:spPr>
            <a:xfrm>
              <a:off x="3477" y="192190"/>
              <a:ext cx="1520376" cy="954986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: Rounded Corners 4">
              <a:extLst>
                <a:ext uri="{FF2B5EF4-FFF2-40B4-BE49-F238E27FC236}">
                  <a16:creationId xmlns:a16="http://schemas.microsoft.com/office/drawing/2014/main" id="{9AB7226D-84DE-D3CE-116C-54EDFF8E2492}"/>
                </a:ext>
              </a:extLst>
            </p:cNvPr>
            <p:cNvSpPr txBox="1"/>
            <p:nvPr/>
          </p:nvSpPr>
          <p:spPr>
            <a:xfrm>
              <a:off x="31448" y="220162"/>
              <a:ext cx="1464434" cy="82554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Bộ</a:t>
              </a:r>
              <a:r>
                <a:rPr lang="en-US" sz="24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TTTT</a:t>
              </a:r>
              <a:endParaRPr lang="en-GB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02BBD91-512B-AE29-D053-AE2A4AF5A3A3}"/>
              </a:ext>
            </a:extLst>
          </p:cNvPr>
          <p:cNvSpPr/>
          <p:nvPr/>
        </p:nvSpPr>
        <p:spPr>
          <a:xfrm>
            <a:off x="9181673" y="3267182"/>
            <a:ext cx="2436864" cy="318467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KHTC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xây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cáo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TTTT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8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spc="-15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 chí.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ABB4C0-914B-4CF2-AF77-4E6F2C51B89D}"/>
              </a:ext>
            </a:extLst>
          </p:cNvPr>
          <p:cNvSpPr/>
          <p:nvPr/>
        </p:nvSpPr>
        <p:spPr>
          <a:xfrm>
            <a:off x="6312702" y="3267181"/>
            <a:ext cx="2630989" cy="31846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TTTT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trách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dõi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vực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lý.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9E54F7-6E46-1AFF-3D4E-4E2B390F5855}"/>
              </a:ext>
            </a:extLst>
          </p:cNvPr>
          <p:cNvGrpSpPr/>
          <p:nvPr/>
        </p:nvGrpSpPr>
        <p:grpSpPr>
          <a:xfrm rot="5400000">
            <a:off x="1526805" y="2802211"/>
            <a:ext cx="336994" cy="455976"/>
            <a:chOff x="1821527" y="1583388"/>
            <a:chExt cx="350031" cy="409470"/>
          </a:xfrm>
          <a:solidFill>
            <a:schemeClr val="bg1"/>
          </a:solidFill>
        </p:grpSpPr>
        <p:sp>
          <p:nvSpPr>
            <p:cNvPr id="33" name="Arrow: Right 32">
              <a:extLst>
                <a:ext uri="{FF2B5EF4-FFF2-40B4-BE49-F238E27FC236}">
                  <a16:creationId xmlns:a16="http://schemas.microsoft.com/office/drawing/2014/main" id="{F97D530D-B7E3-0B44-BA2F-E2A187625A14}"/>
                </a:ext>
              </a:extLst>
            </p:cNvPr>
            <p:cNvSpPr/>
            <p:nvPr/>
          </p:nvSpPr>
          <p:spPr>
            <a:xfrm>
              <a:off x="1821527" y="1583388"/>
              <a:ext cx="350031" cy="40947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Arrow: Right 4">
              <a:extLst>
                <a:ext uri="{FF2B5EF4-FFF2-40B4-BE49-F238E27FC236}">
                  <a16:creationId xmlns:a16="http://schemas.microsoft.com/office/drawing/2014/main" id="{2744C1CD-A644-2F0A-F0AF-3B084F70DE93}"/>
                </a:ext>
              </a:extLst>
            </p:cNvPr>
            <p:cNvSpPr txBox="1"/>
            <p:nvPr/>
          </p:nvSpPr>
          <p:spPr>
            <a:xfrm>
              <a:off x="1847601" y="1761571"/>
              <a:ext cx="218948" cy="14939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800" kern="1200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BF1D5CB-DDC7-3A57-9011-CC9D0100BB37}"/>
              </a:ext>
            </a:extLst>
          </p:cNvPr>
          <p:cNvGrpSpPr/>
          <p:nvPr/>
        </p:nvGrpSpPr>
        <p:grpSpPr>
          <a:xfrm rot="5400000">
            <a:off x="4236770" y="2791040"/>
            <a:ext cx="367074" cy="455976"/>
            <a:chOff x="1821527" y="1583388"/>
            <a:chExt cx="350031" cy="409470"/>
          </a:xfrm>
          <a:solidFill>
            <a:schemeClr val="bg1"/>
          </a:solidFill>
        </p:grpSpPr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2C2D43F9-4D85-5668-2CDF-3CA289B19AB4}"/>
                </a:ext>
              </a:extLst>
            </p:cNvPr>
            <p:cNvSpPr/>
            <p:nvPr/>
          </p:nvSpPr>
          <p:spPr>
            <a:xfrm>
              <a:off x="1821527" y="1583388"/>
              <a:ext cx="350031" cy="40947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Arrow: Right 4">
              <a:extLst>
                <a:ext uri="{FF2B5EF4-FFF2-40B4-BE49-F238E27FC236}">
                  <a16:creationId xmlns:a16="http://schemas.microsoft.com/office/drawing/2014/main" id="{110C294C-E815-E428-6881-B392179DF905}"/>
                </a:ext>
              </a:extLst>
            </p:cNvPr>
            <p:cNvSpPr txBox="1"/>
            <p:nvPr/>
          </p:nvSpPr>
          <p:spPr>
            <a:xfrm>
              <a:off x="1847601" y="1761571"/>
              <a:ext cx="218948" cy="14939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800" kern="1200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AB2C56-2E62-EE86-6388-47B8228BF6AB}"/>
              </a:ext>
            </a:extLst>
          </p:cNvPr>
          <p:cNvGrpSpPr/>
          <p:nvPr/>
        </p:nvGrpSpPr>
        <p:grpSpPr>
          <a:xfrm rot="5400000">
            <a:off x="9992075" y="2837475"/>
            <a:ext cx="403437" cy="455976"/>
            <a:chOff x="1821527" y="1583388"/>
            <a:chExt cx="350031" cy="409470"/>
          </a:xfrm>
          <a:solidFill>
            <a:schemeClr val="bg1"/>
          </a:solidFill>
        </p:grpSpPr>
        <p:sp>
          <p:nvSpPr>
            <p:cNvPr id="39" name="Arrow: Right 38">
              <a:extLst>
                <a:ext uri="{FF2B5EF4-FFF2-40B4-BE49-F238E27FC236}">
                  <a16:creationId xmlns:a16="http://schemas.microsoft.com/office/drawing/2014/main" id="{D757EF02-1EFC-B4DB-FEB8-F401E0A6EBB8}"/>
                </a:ext>
              </a:extLst>
            </p:cNvPr>
            <p:cNvSpPr/>
            <p:nvPr/>
          </p:nvSpPr>
          <p:spPr>
            <a:xfrm>
              <a:off x="1821527" y="1583388"/>
              <a:ext cx="350031" cy="40947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Arrow: Right 4">
              <a:extLst>
                <a:ext uri="{FF2B5EF4-FFF2-40B4-BE49-F238E27FC236}">
                  <a16:creationId xmlns:a16="http://schemas.microsoft.com/office/drawing/2014/main" id="{48654155-69FA-6784-98AF-B28E26B5A1D5}"/>
                </a:ext>
              </a:extLst>
            </p:cNvPr>
            <p:cNvSpPr txBox="1"/>
            <p:nvPr/>
          </p:nvSpPr>
          <p:spPr>
            <a:xfrm>
              <a:off x="1847601" y="1761571"/>
              <a:ext cx="218948" cy="14939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800" kern="12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DF673B-342E-D54C-F11E-008563479F04}"/>
              </a:ext>
            </a:extLst>
          </p:cNvPr>
          <p:cNvGrpSpPr/>
          <p:nvPr/>
        </p:nvGrpSpPr>
        <p:grpSpPr>
          <a:xfrm>
            <a:off x="1126085" y="1849348"/>
            <a:ext cx="4030073" cy="1014147"/>
            <a:chOff x="3477" y="192190"/>
            <a:chExt cx="1520376" cy="954986"/>
          </a:xfrm>
          <a:solidFill>
            <a:schemeClr val="bg2"/>
          </a:solidFill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77501F6-4306-16D1-D9B3-8DF6E7C2DC01}"/>
                </a:ext>
              </a:extLst>
            </p:cNvPr>
            <p:cNvSpPr/>
            <p:nvPr/>
          </p:nvSpPr>
          <p:spPr>
            <a:xfrm>
              <a:off x="3477" y="192190"/>
              <a:ext cx="1520376" cy="954986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ectangle: Rounded Corners 4">
              <a:extLst>
                <a:ext uri="{FF2B5EF4-FFF2-40B4-BE49-F238E27FC236}">
                  <a16:creationId xmlns:a16="http://schemas.microsoft.com/office/drawing/2014/main" id="{3BE5E22F-C01D-7E15-07DE-8E739C981B8B}"/>
                </a:ext>
              </a:extLst>
            </p:cNvPr>
            <p:cNvSpPr txBox="1"/>
            <p:nvPr/>
          </p:nvSpPr>
          <p:spPr>
            <a:xfrm>
              <a:off x="31448" y="220162"/>
              <a:ext cx="1464434" cy="82554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Ủy</a:t>
              </a:r>
              <a:r>
                <a:rPr lang="en-US" sz="24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400" b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ban </a:t>
              </a:r>
              <a:r>
                <a:rPr lang="en-US" sz="2400" b="1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n</a:t>
              </a:r>
              <a:r>
                <a:rPr lang="en-US" sz="2400" b="1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hân </a:t>
              </a:r>
              <a:r>
                <a:rPr lang="en-US" sz="2400" b="1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dân</a:t>
              </a:r>
              <a:r>
                <a:rPr lang="en-US" sz="24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cấp</a:t>
              </a:r>
              <a:r>
                <a:rPr lang="en-US" sz="2400" b="1" dirty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tỉnh</a:t>
              </a:r>
              <a:endParaRPr lang="en-GB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39B5D63-6E94-7136-FA68-626079369511}"/>
              </a:ext>
            </a:extLst>
          </p:cNvPr>
          <p:cNvGrpSpPr/>
          <p:nvPr/>
        </p:nvGrpSpPr>
        <p:grpSpPr>
          <a:xfrm rot="5400000">
            <a:off x="7566040" y="2844830"/>
            <a:ext cx="388730" cy="455976"/>
            <a:chOff x="1821527" y="1583388"/>
            <a:chExt cx="350031" cy="409470"/>
          </a:xfrm>
          <a:solidFill>
            <a:schemeClr val="bg1"/>
          </a:solidFill>
        </p:grpSpPr>
        <p:sp>
          <p:nvSpPr>
            <p:cNvPr id="43" name="Arrow: Right 42">
              <a:extLst>
                <a:ext uri="{FF2B5EF4-FFF2-40B4-BE49-F238E27FC236}">
                  <a16:creationId xmlns:a16="http://schemas.microsoft.com/office/drawing/2014/main" id="{55BF8404-5CAF-6409-24D4-BDB655A1700B}"/>
                </a:ext>
              </a:extLst>
            </p:cNvPr>
            <p:cNvSpPr/>
            <p:nvPr/>
          </p:nvSpPr>
          <p:spPr>
            <a:xfrm>
              <a:off x="1821527" y="1583388"/>
              <a:ext cx="350031" cy="40947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Arrow: Right 4">
              <a:extLst>
                <a:ext uri="{FF2B5EF4-FFF2-40B4-BE49-F238E27FC236}">
                  <a16:creationId xmlns:a16="http://schemas.microsoft.com/office/drawing/2014/main" id="{C7704CAC-9B87-3967-15EC-85404761E2DC}"/>
                </a:ext>
              </a:extLst>
            </p:cNvPr>
            <p:cNvSpPr txBox="1"/>
            <p:nvPr/>
          </p:nvSpPr>
          <p:spPr>
            <a:xfrm>
              <a:off x="1847601" y="1761571"/>
              <a:ext cx="218948" cy="14939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800" kern="1200" dirty="0"/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A1E0035-920C-FE36-B077-7B0217F1BA0E}"/>
              </a:ext>
            </a:extLst>
          </p:cNvPr>
          <p:cNvSpPr/>
          <p:nvPr/>
        </p:nvSpPr>
        <p:spPr>
          <a:xfrm>
            <a:off x="3206371" y="3233284"/>
            <a:ext cx="2833912" cy="32298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TTTT: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hối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mưu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fr-FR" sz="18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TT&amp;TT;</a:t>
            </a:r>
            <a:endParaRPr lang="fr-FR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DN </a:t>
            </a:r>
            <a:r>
              <a:rPr lang="fr-FR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bưu</a:t>
            </a:r>
            <a:r>
              <a:rPr lang="fr-FR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viễn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fr-FR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fr-FR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fr-FR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fr-FR" sz="18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định;</a:t>
            </a:r>
            <a:endParaRPr lang="fr-FR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TTTT.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1C1D406-C7B8-E79F-3EC7-E37986338C73}"/>
              </a:ext>
            </a:extLst>
          </p:cNvPr>
          <p:cNvSpPr/>
          <p:nvPr/>
        </p:nvSpPr>
        <p:spPr>
          <a:xfrm>
            <a:off x="427626" y="3222005"/>
            <a:ext cx="2535352" cy="32411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kiện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1800" spc="-15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en-US" sz="1800" spc="-15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kiện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thù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nhu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GB" sz="18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kinh tế - xã hội của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đảm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GB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thấp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fr-F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fr-FR" sz="18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5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TTTT.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82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70651" y="3138249"/>
            <a:ext cx="5227177" cy="4924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XIN TRÂN TRỌNG CẢM ƠN!</a:t>
            </a:r>
          </a:p>
        </p:txBody>
      </p:sp>
    </p:spTree>
    <p:extLst>
      <p:ext uri="{BB962C8B-B14F-4D97-AF65-F5344CB8AC3E}">
        <p14:creationId xmlns:p14="http://schemas.microsoft.com/office/powerpoint/2010/main" val="245781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4519" y="726498"/>
            <a:ext cx="3418841" cy="6358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 CỨ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68156" y="2211376"/>
            <a:ext cx="8586837" cy="738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318/QĐ-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TTg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08/3/2022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68157" y="4058058"/>
            <a:ext cx="8586836" cy="657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F2AC12-CD2B-B344-16BC-8F8CC07E08FB}"/>
              </a:ext>
            </a:extLst>
          </p:cNvPr>
          <p:cNvSpPr/>
          <p:nvPr/>
        </p:nvSpPr>
        <p:spPr>
          <a:xfrm>
            <a:off x="2468155" y="3162971"/>
            <a:ext cx="8586838" cy="738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1127/QĐ-BTTTT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22/6/2022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TTTT</a:t>
            </a:r>
          </a:p>
        </p:txBody>
      </p:sp>
    </p:spTree>
    <p:extLst>
      <p:ext uri="{BB962C8B-B14F-4D97-AF65-F5344CB8AC3E}">
        <p14:creationId xmlns:p14="http://schemas.microsoft.com/office/powerpoint/2010/main" val="1706996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56EAB-F54D-194F-A465-6400BF614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1271" y="1097722"/>
            <a:ext cx="6273595" cy="76281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b="1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 DUNG THỰC HIỆN</a:t>
            </a:r>
            <a:endParaRPr lang="en-GB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3661E-9827-6003-4463-D6D39BE7F316}"/>
              </a:ext>
            </a:extLst>
          </p:cNvPr>
          <p:cNvSpPr txBox="1"/>
          <p:nvPr/>
        </p:nvSpPr>
        <p:spPr>
          <a:xfrm>
            <a:off x="1356189" y="2306923"/>
            <a:ext cx="10253920" cy="861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  <a:spcBef>
                <a:spcPts val="600"/>
              </a:spcBef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tin và Truyền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xây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NTM</a:t>
            </a:r>
          </a:p>
          <a:p>
            <a:pPr algn="just">
              <a:lnSpc>
                <a:spcPts val="2700"/>
              </a:lnSpc>
              <a:spcBef>
                <a:spcPts val="600"/>
              </a:spcBef>
            </a:pPr>
            <a:r>
              <a:rPr lang="en-US" sz="2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tin và Truyền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xây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NTM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nâng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endParaRPr lang="en-US" sz="2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9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29360" y="352237"/>
            <a:ext cx="10640710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THỰC </a:t>
            </a:r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TIÊU CHÍ TTTT ĐỐI VỚI XÃ XÂY DỰNG NTM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65680" y="1052218"/>
            <a:ext cx="8568070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bưu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6140827" y="54414"/>
            <a:ext cx="489124" cy="3791164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1391920" y="2307423"/>
            <a:ext cx="4289691" cy="42474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 mặt bằng, trang thiết bị phù hợp với hình thức tổ chức cung ứng và nhu cầu sử dụng dịch vụ bưu chính tại </a:t>
            </a:r>
            <a:r>
              <a:rPr lang="vi-VN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 </a:t>
            </a:r>
            <a:r>
              <a:rPr lang="vi-VN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 treo biển tên điểm </a:t>
            </a:r>
            <a:r>
              <a:rPr lang="vi-VN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 </a:t>
            </a:r>
            <a:r>
              <a:rPr lang="vi-VN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Niêm yết giờ mở cửa phục vụ và các </a:t>
            </a:r>
            <a:r>
              <a:rPr lang="vi-VN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 </a:t>
            </a:r>
            <a:r>
              <a:rPr lang="vi-VN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 gian mở cửa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4h/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7145676" y="2307423"/>
            <a:ext cx="4192883" cy="42474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Dịch vụ thư có địa chỉ nhận, khối lượng đơn chiếc đến 02 kg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 vụ gói, kiện hàng hóa có khối lượng đơn chiếc đến 05 kg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592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4935" y="156215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THỰC HIỆN TIÊU CHÍ TTTT ĐỐI VỚI XÃ XÂY DỰNG NTM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06880" y="986320"/>
            <a:ext cx="9123680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viễn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Internet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5853298" y="70562"/>
            <a:ext cx="653216" cy="3791164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1849120" y="2766449"/>
            <a:ext cx="4419600" cy="31466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vi-VN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Tất cả các thôn, bản trên địa bàn xã 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vi-VN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ó khả năng đáp ứng nhu cầu sử dụng ít nhất một trong hai loại dịch vụ điện thoại: </a:t>
            </a:r>
            <a:r>
              <a:rPr lang="en-US" sz="2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 viễn thông cố định mặt đất hoặc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viễn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 động mặt đất và ít nhất một trong hai loại dịch vụ truy nhập Internet: trên mạng băng rộng cố định mặt đất hoặc trên mạng băng rộng di động </a:t>
            </a:r>
            <a:r>
              <a:rPr lang="vi-VN" sz="22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 </a:t>
            </a:r>
            <a:r>
              <a:rPr lang="vi-VN" sz="22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2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7145676" y="2803283"/>
            <a:ext cx="3684884" cy="31098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 vụ viễn thông, Internet trên địa bàn xã phải đáp ứng quy chuẩn kỹ thuật quốc gia do cơ quan có thẩm quyền </a:t>
            </a:r>
            <a:r>
              <a:rPr lang="vi-VN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ban </a:t>
            </a:r>
            <a:r>
              <a:rPr lang="vi-VN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572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4935" y="156215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THỰC </a:t>
            </a:r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TIÊU CHÍ TTTT ĐỐI VỚI XÃ XÂY DỰNG NTM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101" y="986320"/>
            <a:ext cx="11563027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loa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5853298" y="70562"/>
            <a:ext cx="653216" cy="3791164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2887039" y="2471809"/>
            <a:ext cx="2419564" cy="25167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vi-VN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 có đài truyền thanh </a:t>
            </a:r>
            <a:r>
              <a:rPr lang="en-US" sz="2400" spc="-3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pc="-3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pc="-3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pc="-3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pc="-3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spc="-3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pc="-3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TTTT.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7145676" y="2508643"/>
            <a:ext cx="2419564" cy="24799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ít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2/3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loa </a:t>
            </a:r>
            <a:r>
              <a:rPr lang="en-US" sz="24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60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046" y="333104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THỰC </a:t>
            </a:r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TIÊU CHÍ TTTT ĐỐI VỚI XÃ XÂY DỰNG NTM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89760" y="1062866"/>
            <a:ext cx="8916368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2400" b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CNTT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6367005" y="-1092717"/>
            <a:ext cx="653216" cy="6339155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1452880" y="2471809"/>
            <a:ext cx="3329741" cy="36413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50%</a:t>
            </a:r>
          </a:p>
          <a:p>
            <a:pPr algn="just"/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5084618" y="2511417"/>
            <a:ext cx="3200177" cy="3604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ít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04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cửa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Cổng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CBF8D6-E48C-13FC-6CDA-F34B65950FB1}"/>
              </a:ext>
            </a:extLst>
          </p:cNvPr>
          <p:cNvSpPr/>
          <p:nvPr/>
        </p:nvSpPr>
        <p:spPr>
          <a:xfrm>
            <a:off x="8653409" y="2511417"/>
            <a:ext cx="2419564" cy="3604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30%.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939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046" y="333104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THỰC HIỆN TIÊU CHÍ TTTT ĐỐI VỚI XÃ XÂY DỰNG NTM NÂNG CAO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101" y="1097037"/>
            <a:ext cx="11563027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bưu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6171796" y="-568735"/>
            <a:ext cx="653216" cy="5291192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2643026" y="2652291"/>
            <a:ext cx="2419564" cy="3067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7753564" y="2670707"/>
            <a:ext cx="2419564" cy="30493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74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046" y="333104"/>
            <a:ext cx="11685135" cy="459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THỰC HIỆN TIÊU CHÍ TTTT ĐỐI VỚI XÃ XÂY DỰNG NTM NÂNG CAO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101" y="1097037"/>
            <a:ext cx="11563027" cy="65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Thuê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minh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04F150DF-6F9D-230D-0A77-5BED1FD9B666}"/>
              </a:ext>
            </a:extLst>
          </p:cNvPr>
          <p:cNvSpPr/>
          <p:nvPr/>
        </p:nvSpPr>
        <p:spPr>
          <a:xfrm rot="5400000">
            <a:off x="6171796" y="-568735"/>
            <a:ext cx="653216" cy="5291192"/>
          </a:xfrm>
          <a:prstGeom prst="leftBrac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0660F3-E102-FA56-CDB0-6F39CBF5F903}"/>
              </a:ext>
            </a:extLst>
          </p:cNvPr>
          <p:cNvSpPr/>
          <p:nvPr/>
        </p:nvSpPr>
        <p:spPr>
          <a:xfrm>
            <a:off x="1381760" y="2498179"/>
            <a:ext cx="3680830" cy="2642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50%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hải</a:t>
            </a:r>
            <a:r>
              <a:rPr lang="en-US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đảo.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D094-D4B3-3875-52EC-1BBEC6537FC0}"/>
              </a:ext>
            </a:extLst>
          </p:cNvPr>
          <p:cNvSpPr/>
          <p:nvPr/>
        </p:nvSpPr>
        <p:spPr>
          <a:xfrm>
            <a:off x="7142480" y="2498178"/>
            <a:ext cx="3063183" cy="2642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80%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lại.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107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3441</TotalTime>
  <Words>1302</Words>
  <Application>Microsoft Office PowerPoint</Application>
  <PresentationFormat>Widescreen</PresentationFormat>
  <Paragraphs>75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Times New Roman Bold</vt:lpstr>
      <vt:lpstr>Office Theme</vt:lpstr>
      <vt:lpstr>PowerPoint Presentation</vt:lpstr>
      <vt:lpstr>PowerPoint Presentation</vt:lpstr>
      <vt:lpstr> NỘI DUNG THỰC HIỆN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TỔ CHỨC THỰC HIỆN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 Manh Thai</dc:creator>
  <cp:lastModifiedBy>B. TTTTT</cp:lastModifiedBy>
  <cp:revision>90</cp:revision>
  <dcterms:created xsi:type="dcterms:W3CDTF">2022-02-26T03:04:38Z</dcterms:created>
  <dcterms:modified xsi:type="dcterms:W3CDTF">2022-11-30T03:49:37Z</dcterms:modified>
</cp:coreProperties>
</file>